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Poppins Semi-Bold" panose="020B0604020202020204" charset="0"/>
      <p:regular r:id="rId18"/>
    </p:embeddedFont>
    <p:embeddedFont>
      <p:font typeface="Times New Roman" panose="02020603050405020304" pitchFamily="18" charset="0"/>
      <p:regular r:id="rId19"/>
    </p:embeddedFont>
    <p:embeddedFont>
      <p:font typeface="Times New Roman Bold" panose="02020803070505020304" pitchFamily="18" charset="0"/>
      <p:regular r:id="rId20"/>
      <p:bold r:id="rId21"/>
    </p:embeddedFont>
    <p:embeddedFont>
      <p:font typeface="Times New Roman Medium" panose="020B0604020202020204" charset="0"/>
      <p:regular r:id="rId22"/>
    </p:embeddedFont>
    <p:embeddedFont>
      <p:font typeface="Times New Roman Semi-Bold" panose="020B0604020202020204" charset="0"/>
      <p:regular r:id="rId23"/>
    </p:embeddedFont>
    <p:embeddedFont>
      <p:font typeface="Times New Roman Ultra-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40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1285449" y="-1275370"/>
            <a:ext cx="8792923" cy="4237186"/>
            <a:chOff x="0" y="0"/>
            <a:chExt cx="406400" cy="195838"/>
          </a:xfrm>
        </p:grpSpPr>
        <p:sp>
          <p:nvSpPr>
            <p:cNvPr id="4" name="Freeform 4"/>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5" name="TextBox 5"/>
            <p:cNvSpPr txBox="1"/>
            <p:nvPr/>
          </p:nvSpPr>
          <p:spPr>
            <a:xfrm>
              <a:off x="101600" y="-57150"/>
              <a:ext cx="203200" cy="252988"/>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4949133" y="-514177"/>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3">
              <a:alphaModFix amt="32999"/>
            </a:blip>
            <a:stretch>
              <a:fillRect/>
            </a:stretch>
          </a:blipFill>
        </p:spPr>
      </p:sp>
      <p:grpSp>
        <p:nvGrpSpPr>
          <p:cNvPr id="7" name="Group 7"/>
          <p:cNvGrpSpPr/>
          <p:nvPr/>
        </p:nvGrpSpPr>
        <p:grpSpPr>
          <a:xfrm>
            <a:off x="10540064" y="6470450"/>
            <a:ext cx="8772604" cy="4397760"/>
            <a:chOff x="0" y="0"/>
            <a:chExt cx="417592" cy="209341"/>
          </a:xfrm>
        </p:grpSpPr>
        <p:sp>
          <p:nvSpPr>
            <p:cNvPr id="8" name="Freeform 8"/>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9" name="TextBox 9"/>
            <p:cNvSpPr txBox="1"/>
            <p:nvPr/>
          </p:nvSpPr>
          <p:spPr>
            <a:xfrm>
              <a:off x="101600" y="-57150"/>
              <a:ext cx="214392" cy="266491"/>
            </a:xfrm>
            <a:prstGeom prst="rect">
              <a:avLst/>
            </a:prstGeom>
          </p:spPr>
          <p:txBody>
            <a:bodyPr lIns="50800" tIns="50800" rIns="50800" bIns="50800" rtlCol="0" anchor="ctr"/>
            <a:lstStyle/>
            <a:p>
              <a:pPr algn="ctr">
                <a:lnSpc>
                  <a:spcPts val="2199"/>
                </a:lnSpc>
              </a:pPr>
              <a:endParaRPr/>
            </a:p>
          </p:txBody>
        </p:sp>
      </p:grpSp>
      <p:grpSp>
        <p:nvGrpSpPr>
          <p:cNvPr id="10" name="Group 10"/>
          <p:cNvGrpSpPr>
            <a:grpSpLocks noChangeAspect="1"/>
          </p:cNvGrpSpPr>
          <p:nvPr/>
        </p:nvGrpSpPr>
        <p:grpSpPr>
          <a:xfrm>
            <a:off x="10920602" y="2188646"/>
            <a:ext cx="6480684" cy="6480684"/>
            <a:chOff x="0" y="0"/>
            <a:chExt cx="6350000" cy="6350000"/>
          </a:xfrm>
        </p:grpSpPr>
        <p:sp>
          <p:nvSpPr>
            <p:cNvPr id="11" name="Freeform 11"/>
            <p:cNvSpPr/>
            <p:nvPr/>
          </p:nvSpPr>
          <p:spPr>
            <a:xfrm>
              <a:off x="2540" y="2540"/>
              <a:ext cx="6344920" cy="6344920"/>
            </a:xfrm>
            <a:custGeom>
              <a:avLst/>
              <a:gdLst/>
              <a:ahLst/>
              <a:cxnLst/>
              <a:rect l="l" t="t" r="r" b="b"/>
              <a:pathLst>
                <a:path w="6344920" h="6344920">
                  <a:moveTo>
                    <a:pt x="6344920" y="3172460"/>
                  </a:moveTo>
                  <a:cubicBezTo>
                    <a:pt x="6344920" y="4925060"/>
                    <a:pt x="4923790" y="6344920"/>
                    <a:pt x="3172460" y="6344920"/>
                  </a:cubicBezTo>
                  <a:cubicBezTo>
                    <a:pt x="1421130" y="6344920"/>
                    <a:pt x="0" y="4925060"/>
                    <a:pt x="0" y="3172460"/>
                  </a:cubicBezTo>
                  <a:cubicBezTo>
                    <a:pt x="0" y="1419860"/>
                    <a:pt x="1419860" y="0"/>
                    <a:pt x="3172460" y="0"/>
                  </a:cubicBezTo>
                  <a:cubicBezTo>
                    <a:pt x="4925060" y="0"/>
                    <a:pt x="6344920" y="1419860"/>
                    <a:pt x="6344920" y="3172460"/>
                  </a:cubicBezTo>
                  <a:close/>
                  <a:moveTo>
                    <a:pt x="3172460" y="1051560"/>
                  </a:moveTo>
                  <a:cubicBezTo>
                    <a:pt x="2001520" y="1051560"/>
                    <a:pt x="1051560" y="2001520"/>
                    <a:pt x="1051560" y="3172460"/>
                  </a:cubicBezTo>
                  <a:cubicBezTo>
                    <a:pt x="1051560" y="4343400"/>
                    <a:pt x="2001520" y="5293360"/>
                    <a:pt x="3172460" y="5293360"/>
                  </a:cubicBezTo>
                  <a:cubicBezTo>
                    <a:pt x="4343400" y="5293360"/>
                    <a:pt x="5293360" y="4343400"/>
                    <a:pt x="5293360" y="3172460"/>
                  </a:cubicBezTo>
                  <a:cubicBezTo>
                    <a:pt x="5293360" y="2001520"/>
                    <a:pt x="4343400" y="1051560"/>
                    <a:pt x="3172460" y="1051560"/>
                  </a:cubicBezTo>
                  <a:close/>
                </a:path>
              </a:pathLst>
            </a:custGeom>
            <a:blipFill>
              <a:blip r:embed="rId4"/>
              <a:stretch>
                <a:fillRect l="-25046" r="-25046"/>
              </a:stretch>
            </a:blipFill>
          </p:spPr>
        </p:sp>
        <p:sp>
          <p:nvSpPr>
            <p:cNvPr id="12" name="Freeform 12"/>
            <p:cNvSpPr/>
            <p:nvPr/>
          </p:nvSpPr>
          <p:spPr>
            <a:xfrm>
              <a:off x="1684020" y="2123440"/>
              <a:ext cx="2981960" cy="2583180"/>
            </a:xfrm>
            <a:custGeom>
              <a:avLst/>
              <a:gdLst/>
              <a:ahLst/>
              <a:cxnLst/>
              <a:rect l="l" t="t" r="r" b="b"/>
              <a:pathLst>
                <a:path w="2981960" h="2583180">
                  <a:moveTo>
                    <a:pt x="2981960" y="0"/>
                  </a:moveTo>
                  <a:lnTo>
                    <a:pt x="1490980" y="2583180"/>
                  </a:lnTo>
                  <a:lnTo>
                    <a:pt x="0" y="0"/>
                  </a:lnTo>
                  <a:close/>
                </a:path>
              </a:pathLst>
            </a:custGeom>
            <a:blipFill>
              <a:blip r:embed="rId4"/>
              <a:stretch>
                <a:fillRect l="-15010" r="-15010"/>
              </a:stretch>
            </a:blipFill>
          </p:spPr>
        </p:sp>
      </p:grpSp>
      <p:sp>
        <p:nvSpPr>
          <p:cNvPr id="13" name="TextBox 13"/>
          <p:cNvSpPr txBox="1"/>
          <p:nvPr/>
        </p:nvSpPr>
        <p:spPr>
          <a:xfrm>
            <a:off x="602911" y="1693093"/>
            <a:ext cx="10256749" cy="667937"/>
          </a:xfrm>
          <a:prstGeom prst="rect">
            <a:avLst/>
          </a:prstGeom>
        </p:spPr>
        <p:txBody>
          <a:bodyPr lIns="0" tIns="0" rIns="0" bIns="0" rtlCol="0" anchor="t">
            <a:spAutoFit/>
          </a:bodyPr>
          <a:lstStyle/>
          <a:p>
            <a:pPr algn="l">
              <a:lnSpc>
                <a:spcPts val="2395"/>
              </a:lnSpc>
            </a:pPr>
            <a:r>
              <a:rPr lang="en-US" sz="2691">
                <a:solidFill>
                  <a:srgbClr val="3E67C8"/>
                </a:solidFill>
                <a:latin typeface="Times New Roman"/>
                <a:ea typeface="Times New Roman"/>
                <a:cs typeface="Times New Roman"/>
                <a:sym typeface="Times New Roman"/>
              </a:rPr>
              <a:t>Advanced Business Analytics on World Bank Global Financial Inclusion (Findex) Data</a:t>
            </a:r>
          </a:p>
        </p:txBody>
      </p:sp>
      <p:sp>
        <p:nvSpPr>
          <p:cNvPr id="14" name="TextBox 14"/>
          <p:cNvSpPr txBox="1"/>
          <p:nvPr/>
        </p:nvSpPr>
        <p:spPr>
          <a:xfrm>
            <a:off x="602911" y="447675"/>
            <a:ext cx="4053188" cy="581025"/>
          </a:xfrm>
          <a:prstGeom prst="rect">
            <a:avLst/>
          </a:prstGeom>
        </p:spPr>
        <p:txBody>
          <a:bodyPr lIns="0" tIns="0" rIns="0" bIns="0" rtlCol="0" anchor="t">
            <a:spAutoFit/>
          </a:bodyPr>
          <a:lstStyle/>
          <a:p>
            <a:pPr algn="l">
              <a:lnSpc>
                <a:spcPts val="4200"/>
              </a:lnSpc>
            </a:pPr>
            <a:r>
              <a:rPr lang="en-US" sz="3000" b="1">
                <a:solidFill>
                  <a:srgbClr val="3E67C8"/>
                </a:solidFill>
                <a:latin typeface="Times New Roman Bold"/>
                <a:ea typeface="Times New Roman Bold"/>
                <a:cs typeface="Times New Roman Bold"/>
                <a:sym typeface="Times New Roman Bold"/>
              </a:rPr>
              <a:t>TEAM AICHEMISTS</a:t>
            </a:r>
          </a:p>
        </p:txBody>
      </p:sp>
      <p:sp>
        <p:nvSpPr>
          <p:cNvPr id="15" name="TextBox 15"/>
          <p:cNvSpPr txBox="1"/>
          <p:nvPr/>
        </p:nvSpPr>
        <p:spPr>
          <a:xfrm>
            <a:off x="834793" y="3647813"/>
            <a:ext cx="8541089" cy="3552825"/>
          </a:xfrm>
          <a:prstGeom prst="rect">
            <a:avLst/>
          </a:prstGeom>
        </p:spPr>
        <p:txBody>
          <a:bodyPr lIns="0" tIns="0" rIns="0" bIns="0" rtlCol="0" anchor="t">
            <a:spAutoFit/>
          </a:bodyPr>
          <a:lstStyle/>
          <a:p>
            <a:pPr algn="ctr">
              <a:lnSpc>
                <a:spcPts val="4500"/>
              </a:lnSpc>
            </a:pPr>
            <a:r>
              <a:rPr lang="en-US" sz="4500" b="1">
                <a:solidFill>
                  <a:srgbClr val="3E67C8"/>
                </a:solidFill>
                <a:latin typeface="Times New Roman Bold"/>
                <a:ea typeface="Times New Roman Bold"/>
                <a:cs typeface="Times New Roman Bold"/>
                <a:sym typeface="Times New Roman Bold"/>
              </a:rPr>
              <a:t>Bridging the Gaps in Financial Inclusion: Understanding </a:t>
            </a:r>
          </a:p>
          <a:p>
            <a:pPr algn="ctr">
              <a:lnSpc>
                <a:spcPts val="4500"/>
              </a:lnSpc>
            </a:pPr>
            <a:r>
              <a:rPr lang="en-US" sz="4500" b="1">
                <a:solidFill>
                  <a:srgbClr val="3E67C8"/>
                </a:solidFill>
                <a:latin typeface="Times New Roman Bold"/>
                <a:ea typeface="Times New Roman Bold"/>
                <a:cs typeface="Times New Roman Bold"/>
                <a:sym typeface="Times New Roman Bold"/>
              </a:rPr>
              <a:t>the Cash-Credit Paradox, </a:t>
            </a:r>
          </a:p>
          <a:p>
            <a:pPr algn="ctr">
              <a:lnSpc>
                <a:spcPts val="4500"/>
              </a:lnSpc>
            </a:pPr>
            <a:r>
              <a:rPr lang="en-US" sz="4500" b="1">
                <a:solidFill>
                  <a:srgbClr val="3E67C8"/>
                </a:solidFill>
                <a:latin typeface="Times New Roman Bold"/>
                <a:ea typeface="Times New Roman Bold"/>
                <a:cs typeface="Times New Roman Bold"/>
                <a:sym typeface="Times New Roman Bold"/>
              </a:rPr>
              <a:t>Divide between Cash and </a:t>
            </a:r>
          </a:p>
          <a:p>
            <a:pPr algn="ctr">
              <a:lnSpc>
                <a:spcPts val="4500"/>
              </a:lnSpc>
            </a:pPr>
            <a:r>
              <a:rPr lang="en-US" sz="4500" b="1">
                <a:solidFill>
                  <a:srgbClr val="3E67C8"/>
                </a:solidFill>
                <a:latin typeface="Times New Roman Bold"/>
                <a:ea typeface="Times New Roman Bold"/>
                <a:cs typeface="Times New Roman Bold"/>
                <a:sym typeface="Times New Roman Bold"/>
              </a:rPr>
              <a:t>Digital Payments, and</a:t>
            </a:r>
          </a:p>
          <a:p>
            <a:pPr algn="ctr">
              <a:lnSpc>
                <a:spcPts val="4500"/>
              </a:lnSpc>
            </a:pPr>
            <a:r>
              <a:rPr lang="en-US" sz="4500" b="1">
                <a:solidFill>
                  <a:srgbClr val="3E67C8"/>
                </a:solidFill>
                <a:latin typeface="Times New Roman Bold"/>
                <a:ea typeface="Times New Roman Bold"/>
                <a:cs typeface="Times New Roman Bold"/>
                <a:sym typeface="Times New Roman Bold"/>
              </a:rPr>
              <a:t>Financial Resilience</a:t>
            </a:r>
          </a:p>
        </p:txBody>
      </p:sp>
      <p:sp>
        <p:nvSpPr>
          <p:cNvPr id="16" name="TextBox 16"/>
          <p:cNvSpPr txBox="1"/>
          <p:nvPr/>
        </p:nvSpPr>
        <p:spPr>
          <a:xfrm>
            <a:off x="618750" y="8975725"/>
            <a:ext cx="9897814" cy="469900"/>
          </a:xfrm>
          <a:prstGeom prst="rect">
            <a:avLst/>
          </a:prstGeom>
        </p:spPr>
        <p:txBody>
          <a:bodyPr lIns="0" tIns="0" rIns="0" bIns="0" rtlCol="0" anchor="t">
            <a:spAutoFit/>
          </a:bodyPr>
          <a:lstStyle/>
          <a:p>
            <a:pPr algn="ctr">
              <a:lnSpc>
                <a:spcPts val="3499"/>
              </a:lnSpc>
              <a:spcBef>
                <a:spcPct val="0"/>
              </a:spcBef>
            </a:pPr>
            <a:r>
              <a:rPr lang="en-US" sz="2499">
                <a:solidFill>
                  <a:srgbClr val="3E67C8"/>
                </a:solidFill>
                <a:latin typeface="Times New Roman"/>
                <a:ea typeface="Times New Roman"/>
                <a:cs typeface="Times New Roman"/>
                <a:sym typeface="Times New Roman"/>
              </a:rPr>
              <a:t>Dataset: (World Bank Global Financial Inclusion (Findex) Dataset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0" y="0"/>
            <a:ext cx="18288000" cy="1554468"/>
            <a:chOff x="0" y="0"/>
            <a:chExt cx="2548850" cy="216651"/>
          </a:xfrm>
        </p:grpSpPr>
        <p:sp>
          <p:nvSpPr>
            <p:cNvPr id="4" name="Freeform 4"/>
            <p:cNvSpPr/>
            <p:nvPr/>
          </p:nvSpPr>
          <p:spPr>
            <a:xfrm>
              <a:off x="0" y="0"/>
              <a:ext cx="2548850" cy="216651"/>
            </a:xfrm>
            <a:custGeom>
              <a:avLst/>
              <a:gdLst/>
              <a:ahLst/>
              <a:cxnLst/>
              <a:rect l="l" t="t" r="r" b="b"/>
              <a:pathLst>
                <a:path w="2548850" h="216651">
                  <a:moveTo>
                    <a:pt x="0" y="0"/>
                  </a:moveTo>
                  <a:lnTo>
                    <a:pt x="2548850" y="0"/>
                  </a:lnTo>
                  <a:lnTo>
                    <a:pt x="2548850" y="216651"/>
                  </a:lnTo>
                  <a:lnTo>
                    <a:pt x="0" y="216651"/>
                  </a:lnTo>
                  <a:close/>
                </a:path>
              </a:pathLst>
            </a:custGeom>
            <a:solidFill>
              <a:srgbClr val="2254C5"/>
            </a:solidFill>
          </p:spPr>
        </p:sp>
        <p:sp>
          <p:nvSpPr>
            <p:cNvPr id="5" name="TextBox 5"/>
            <p:cNvSpPr txBox="1"/>
            <p:nvPr/>
          </p:nvSpPr>
          <p:spPr>
            <a:xfrm>
              <a:off x="0" y="-57150"/>
              <a:ext cx="2548850" cy="27380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602399" y="2206864"/>
            <a:ext cx="2143729" cy="1413520"/>
            <a:chOff x="0" y="0"/>
            <a:chExt cx="298778" cy="197006"/>
          </a:xfrm>
        </p:grpSpPr>
        <p:sp>
          <p:nvSpPr>
            <p:cNvPr id="7" name="Freeform 7"/>
            <p:cNvSpPr/>
            <p:nvPr/>
          </p:nvSpPr>
          <p:spPr>
            <a:xfrm>
              <a:off x="0" y="0"/>
              <a:ext cx="298778" cy="197006"/>
            </a:xfrm>
            <a:custGeom>
              <a:avLst/>
              <a:gdLst/>
              <a:ahLst/>
              <a:cxnLst/>
              <a:rect l="l" t="t" r="r" b="b"/>
              <a:pathLst>
                <a:path w="298778" h="197006">
                  <a:moveTo>
                    <a:pt x="0" y="0"/>
                  </a:moveTo>
                  <a:lnTo>
                    <a:pt x="298778" y="0"/>
                  </a:lnTo>
                  <a:lnTo>
                    <a:pt x="298778" y="197006"/>
                  </a:lnTo>
                  <a:lnTo>
                    <a:pt x="0" y="197006"/>
                  </a:lnTo>
                  <a:close/>
                </a:path>
              </a:pathLst>
            </a:custGeom>
            <a:solidFill>
              <a:srgbClr val="2254C5"/>
            </a:solidFill>
          </p:spPr>
        </p:sp>
        <p:sp>
          <p:nvSpPr>
            <p:cNvPr id="8" name="TextBox 8"/>
            <p:cNvSpPr txBox="1"/>
            <p:nvPr/>
          </p:nvSpPr>
          <p:spPr>
            <a:xfrm>
              <a:off x="0" y="-57150"/>
              <a:ext cx="298778" cy="254156"/>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3146424" y="3037675"/>
            <a:ext cx="10441777" cy="1165418"/>
          </a:xfrm>
          <a:custGeom>
            <a:avLst/>
            <a:gdLst/>
            <a:ahLst/>
            <a:cxnLst/>
            <a:rect l="l" t="t" r="r" b="b"/>
            <a:pathLst>
              <a:path w="10441777" h="1165418">
                <a:moveTo>
                  <a:pt x="0" y="0"/>
                </a:moveTo>
                <a:lnTo>
                  <a:pt x="10441777" y="0"/>
                </a:lnTo>
                <a:lnTo>
                  <a:pt x="10441777" y="1165417"/>
                </a:lnTo>
                <a:lnTo>
                  <a:pt x="0" y="1165417"/>
                </a:lnTo>
                <a:lnTo>
                  <a:pt x="0" y="0"/>
                </a:lnTo>
                <a:close/>
              </a:path>
            </a:pathLst>
          </a:custGeom>
          <a:blipFill>
            <a:blip r:embed="rId3">
              <a:alphaModFix amt="15000"/>
            </a:blip>
            <a:stretch>
              <a:fillRect t="-27837" b="-27837"/>
            </a:stretch>
          </a:blipFill>
        </p:spPr>
      </p:sp>
      <p:sp>
        <p:nvSpPr>
          <p:cNvPr id="10" name="Freeform 10"/>
          <p:cNvSpPr/>
          <p:nvPr/>
        </p:nvSpPr>
        <p:spPr>
          <a:xfrm>
            <a:off x="2918422" y="1748206"/>
            <a:ext cx="10441777" cy="1165418"/>
          </a:xfrm>
          <a:custGeom>
            <a:avLst/>
            <a:gdLst/>
            <a:ahLst/>
            <a:cxnLst/>
            <a:rect l="l" t="t" r="r" b="b"/>
            <a:pathLst>
              <a:path w="10441777" h="1165418">
                <a:moveTo>
                  <a:pt x="0" y="0"/>
                </a:moveTo>
                <a:lnTo>
                  <a:pt x="10441776" y="0"/>
                </a:lnTo>
                <a:lnTo>
                  <a:pt x="10441776" y="1165418"/>
                </a:lnTo>
                <a:lnTo>
                  <a:pt x="0" y="1165418"/>
                </a:lnTo>
                <a:lnTo>
                  <a:pt x="0" y="0"/>
                </a:lnTo>
                <a:close/>
              </a:path>
            </a:pathLst>
          </a:custGeom>
          <a:blipFill>
            <a:blip r:embed="rId3">
              <a:alphaModFix amt="18000"/>
            </a:blip>
            <a:stretch>
              <a:fillRect t="-27837" b="-27837"/>
            </a:stretch>
          </a:blipFill>
        </p:spPr>
      </p:sp>
      <p:grpSp>
        <p:nvGrpSpPr>
          <p:cNvPr id="11" name="Group 11"/>
          <p:cNvGrpSpPr/>
          <p:nvPr/>
        </p:nvGrpSpPr>
        <p:grpSpPr>
          <a:xfrm>
            <a:off x="2746128" y="2206864"/>
            <a:ext cx="9738780" cy="1413520"/>
            <a:chOff x="0" y="0"/>
            <a:chExt cx="1357321" cy="197006"/>
          </a:xfrm>
        </p:grpSpPr>
        <p:sp>
          <p:nvSpPr>
            <p:cNvPr id="12" name="Freeform 12"/>
            <p:cNvSpPr/>
            <p:nvPr/>
          </p:nvSpPr>
          <p:spPr>
            <a:xfrm>
              <a:off x="0" y="0"/>
              <a:ext cx="1357321" cy="197006"/>
            </a:xfrm>
            <a:custGeom>
              <a:avLst/>
              <a:gdLst/>
              <a:ahLst/>
              <a:cxnLst/>
              <a:rect l="l" t="t" r="r" b="b"/>
              <a:pathLst>
                <a:path w="1357321" h="197006">
                  <a:moveTo>
                    <a:pt x="0" y="0"/>
                  </a:moveTo>
                  <a:lnTo>
                    <a:pt x="1357321" y="0"/>
                  </a:lnTo>
                  <a:lnTo>
                    <a:pt x="1357321"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13" name="TextBox 13"/>
            <p:cNvSpPr txBox="1"/>
            <p:nvPr/>
          </p:nvSpPr>
          <p:spPr>
            <a:xfrm>
              <a:off x="0" y="-57150"/>
              <a:ext cx="1357321" cy="254156"/>
            </a:xfrm>
            <a:prstGeom prst="rect">
              <a:avLst/>
            </a:prstGeom>
          </p:spPr>
          <p:txBody>
            <a:bodyPr lIns="50800" tIns="50800" rIns="50800" bIns="50800" rtlCol="0" anchor="ctr"/>
            <a:lstStyle/>
            <a:p>
              <a:pPr algn="ctr">
                <a:lnSpc>
                  <a:spcPts val="2199"/>
                </a:lnSpc>
              </a:pPr>
              <a:endParaRPr/>
            </a:p>
          </p:txBody>
        </p:sp>
      </p:grpSp>
      <p:sp>
        <p:nvSpPr>
          <p:cNvPr id="14" name="TextBox 14"/>
          <p:cNvSpPr txBox="1"/>
          <p:nvPr/>
        </p:nvSpPr>
        <p:spPr>
          <a:xfrm>
            <a:off x="1185137" y="355329"/>
            <a:ext cx="16494166" cy="1031532"/>
          </a:xfrm>
          <a:prstGeom prst="rect">
            <a:avLst/>
          </a:prstGeom>
        </p:spPr>
        <p:txBody>
          <a:bodyPr lIns="0" tIns="0" rIns="0" bIns="0" rtlCol="0" anchor="t">
            <a:spAutoFit/>
          </a:bodyPr>
          <a:lstStyle/>
          <a:p>
            <a:pPr algn="l">
              <a:lnSpc>
                <a:spcPts val="6523"/>
              </a:lnSpc>
            </a:pPr>
            <a:r>
              <a:rPr lang="en-US" sz="7329" b="1">
                <a:solidFill>
                  <a:srgbClr val="FFFFFF"/>
                </a:solidFill>
                <a:latin typeface="Times New Roman Semi-Bold"/>
                <a:ea typeface="Times New Roman Semi-Bold"/>
                <a:cs typeface="Times New Roman Semi-Bold"/>
                <a:sym typeface="Times New Roman Semi-Bold"/>
              </a:rPr>
              <a:t>Recommendations/Solutions to Users</a:t>
            </a:r>
          </a:p>
        </p:txBody>
      </p:sp>
      <p:grpSp>
        <p:nvGrpSpPr>
          <p:cNvPr id="15" name="Group 15"/>
          <p:cNvGrpSpPr/>
          <p:nvPr/>
        </p:nvGrpSpPr>
        <p:grpSpPr>
          <a:xfrm>
            <a:off x="602399" y="5318746"/>
            <a:ext cx="2143729" cy="1413520"/>
            <a:chOff x="0" y="0"/>
            <a:chExt cx="298778" cy="197006"/>
          </a:xfrm>
        </p:grpSpPr>
        <p:sp>
          <p:nvSpPr>
            <p:cNvPr id="16" name="Freeform 16"/>
            <p:cNvSpPr/>
            <p:nvPr/>
          </p:nvSpPr>
          <p:spPr>
            <a:xfrm>
              <a:off x="0" y="0"/>
              <a:ext cx="298778" cy="197006"/>
            </a:xfrm>
            <a:custGeom>
              <a:avLst/>
              <a:gdLst/>
              <a:ahLst/>
              <a:cxnLst/>
              <a:rect l="l" t="t" r="r" b="b"/>
              <a:pathLst>
                <a:path w="298778" h="197006">
                  <a:moveTo>
                    <a:pt x="0" y="0"/>
                  </a:moveTo>
                  <a:lnTo>
                    <a:pt x="298778" y="0"/>
                  </a:lnTo>
                  <a:lnTo>
                    <a:pt x="298778" y="197006"/>
                  </a:lnTo>
                  <a:lnTo>
                    <a:pt x="0" y="197006"/>
                  </a:lnTo>
                  <a:close/>
                </a:path>
              </a:pathLst>
            </a:custGeom>
            <a:solidFill>
              <a:srgbClr val="2254C5"/>
            </a:solidFill>
          </p:spPr>
        </p:sp>
        <p:sp>
          <p:nvSpPr>
            <p:cNvPr id="17" name="TextBox 17"/>
            <p:cNvSpPr txBox="1"/>
            <p:nvPr/>
          </p:nvSpPr>
          <p:spPr>
            <a:xfrm>
              <a:off x="0" y="-57150"/>
              <a:ext cx="298778" cy="254156"/>
            </a:xfrm>
            <a:prstGeom prst="rect">
              <a:avLst/>
            </a:prstGeom>
          </p:spPr>
          <p:txBody>
            <a:bodyPr lIns="50800" tIns="50800" rIns="50800" bIns="50800" rtlCol="0" anchor="ctr"/>
            <a:lstStyle/>
            <a:p>
              <a:pPr algn="ctr">
                <a:lnSpc>
                  <a:spcPts val="2199"/>
                </a:lnSpc>
              </a:pPr>
              <a:endParaRPr/>
            </a:p>
          </p:txBody>
        </p:sp>
      </p:grpSp>
      <p:sp>
        <p:nvSpPr>
          <p:cNvPr id="18" name="Freeform 18"/>
          <p:cNvSpPr/>
          <p:nvPr/>
        </p:nvSpPr>
        <p:spPr>
          <a:xfrm>
            <a:off x="3146424" y="6149557"/>
            <a:ext cx="10441777" cy="1165418"/>
          </a:xfrm>
          <a:custGeom>
            <a:avLst/>
            <a:gdLst/>
            <a:ahLst/>
            <a:cxnLst/>
            <a:rect l="l" t="t" r="r" b="b"/>
            <a:pathLst>
              <a:path w="10441777" h="1165418">
                <a:moveTo>
                  <a:pt x="0" y="0"/>
                </a:moveTo>
                <a:lnTo>
                  <a:pt x="10441777" y="0"/>
                </a:lnTo>
                <a:lnTo>
                  <a:pt x="10441777" y="1165417"/>
                </a:lnTo>
                <a:lnTo>
                  <a:pt x="0" y="1165417"/>
                </a:lnTo>
                <a:lnTo>
                  <a:pt x="0" y="0"/>
                </a:lnTo>
                <a:close/>
              </a:path>
            </a:pathLst>
          </a:custGeom>
          <a:blipFill>
            <a:blip r:embed="rId3">
              <a:alphaModFix amt="15000"/>
            </a:blip>
            <a:stretch>
              <a:fillRect t="-27837" b="-27837"/>
            </a:stretch>
          </a:blipFill>
        </p:spPr>
      </p:sp>
      <p:sp>
        <p:nvSpPr>
          <p:cNvPr id="19" name="Freeform 19"/>
          <p:cNvSpPr/>
          <p:nvPr/>
        </p:nvSpPr>
        <p:spPr>
          <a:xfrm>
            <a:off x="2918422" y="4860088"/>
            <a:ext cx="10441777" cy="1165418"/>
          </a:xfrm>
          <a:custGeom>
            <a:avLst/>
            <a:gdLst/>
            <a:ahLst/>
            <a:cxnLst/>
            <a:rect l="l" t="t" r="r" b="b"/>
            <a:pathLst>
              <a:path w="10441777" h="1165418">
                <a:moveTo>
                  <a:pt x="0" y="0"/>
                </a:moveTo>
                <a:lnTo>
                  <a:pt x="10441776" y="0"/>
                </a:lnTo>
                <a:lnTo>
                  <a:pt x="10441776" y="1165418"/>
                </a:lnTo>
                <a:lnTo>
                  <a:pt x="0" y="1165418"/>
                </a:lnTo>
                <a:lnTo>
                  <a:pt x="0" y="0"/>
                </a:lnTo>
                <a:close/>
              </a:path>
            </a:pathLst>
          </a:custGeom>
          <a:blipFill>
            <a:blip r:embed="rId3">
              <a:alphaModFix amt="18000"/>
            </a:blip>
            <a:stretch>
              <a:fillRect t="-27837" b="-27837"/>
            </a:stretch>
          </a:blipFill>
        </p:spPr>
      </p:sp>
      <p:grpSp>
        <p:nvGrpSpPr>
          <p:cNvPr id="20" name="Group 20"/>
          <p:cNvGrpSpPr/>
          <p:nvPr/>
        </p:nvGrpSpPr>
        <p:grpSpPr>
          <a:xfrm>
            <a:off x="2746128" y="5318746"/>
            <a:ext cx="9738780" cy="1413520"/>
            <a:chOff x="0" y="0"/>
            <a:chExt cx="1357321" cy="197006"/>
          </a:xfrm>
        </p:grpSpPr>
        <p:sp>
          <p:nvSpPr>
            <p:cNvPr id="21" name="Freeform 21"/>
            <p:cNvSpPr/>
            <p:nvPr/>
          </p:nvSpPr>
          <p:spPr>
            <a:xfrm>
              <a:off x="0" y="0"/>
              <a:ext cx="1357321" cy="197006"/>
            </a:xfrm>
            <a:custGeom>
              <a:avLst/>
              <a:gdLst/>
              <a:ahLst/>
              <a:cxnLst/>
              <a:rect l="l" t="t" r="r" b="b"/>
              <a:pathLst>
                <a:path w="1357321" h="197006">
                  <a:moveTo>
                    <a:pt x="0" y="0"/>
                  </a:moveTo>
                  <a:lnTo>
                    <a:pt x="1357321" y="0"/>
                  </a:lnTo>
                  <a:lnTo>
                    <a:pt x="1357321"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22" name="TextBox 22"/>
            <p:cNvSpPr txBox="1"/>
            <p:nvPr/>
          </p:nvSpPr>
          <p:spPr>
            <a:xfrm>
              <a:off x="0" y="-57150"/>
              <a:ext cx="1357321" cy="254156"/>
            </a:xfrm>
            <a:prstGeom prst="rect">
              <a:avLst/>
            </a:prstGeom>
          </p:spPr>
          <p:txBody>
            <a:bodyPr lIns="50800" tIns="50800" rIns="50800" bIns="50800" rtlCol="0" anchor="ctr"/>
            <a:lstStyle/>
            <a:p>
              <a:pPr algn="ctr">
                <a:lnSpc>
                  <a:spcPts val="2199"/>
                </a:lnSpc>
              </a:pPr>
              <a:endParaRPr/>
            </a:p>
          </p:txBody>
        </p:sp>
      </p:grpSp>
      <p:grpSp>
        <p:nvGrpSpPr>
          <p:cNvPr id="23" name="Group 23"/>
          <p:cNvGrpSpPr/>
          <p:nvPr/>
        </p:nvGrpSpPr>
        <p:grpSpPr>
          <a:xfrm>
            <a:off x="602399" y="6883984"/>
            <a:ext cx="2143729" cy="1413520"/>
            <a:chOff x="0" y="0"/>
            <a:chExt cx="298778" cy="197006"/>
          </a:xfrm>
        </p:grpSpPr>
        <p:sp>
          <p:nvSpPr>
            <p:cNvPr id="24" name="Freeform 24"/>
            <p:cNvSpPr/>
            <p:nvPr/>
          </p:nvSpPr>
          <p:spPr>
            <a:xfrm>
              <a:off x="0" y="0"/>
              <a:ext cx="298778" cy="197006"/>
            </a:xfrm>
            <a:custGeom>
              <a:avLst/>
              <a:gdLst/>
              <a:ahLst/>
              <a:cxnLst/>
              <a:rect l="l" t="t" r="r" b="b"/>
              <a:pathLst>
                <a:path w="298778" h="197006">
                  <a:moveTo>
                    <a:pt x="0" y="0"/>
                  </a:moveTo>
                  <a:lnTo>
                    <a:pt x="298778" y="0"/>
                  </a:lnTo>
                  <a:lnTo>
                    <a:pt x="298778" y="197006"/>
                  </a:lnTo>
                  <a:lnTo>
                    <a:pt x="0" y="197006"/>
                  </a:lnTo>
                  <a:close/>
                </a:path>
              </a:pathLst>
            </a:custGeom>
            <a:solidFill>
              <a:srgbClr val="2254C5"/>
            </a:solidFill>
          </p:spPr>
        </p:sp>
        <p:sp>
          <p:nvSpPr>
            <p:cNvPr id="25" name="TextBox 25"/>
            <p:cNvSpPr txBox="1"/>
            <p:nvPr/>
          </p:nvSpPr>
          <p:spPr>
            <a:xfrm>
              <a:off x="0" y="-57150"/>
              <a:ext cx="298778" cy="254156"/>
            </a:xfrm>
            <a:prstGeom prst="rect">
              <a:avLst/>
            </a:prstGeom>
          </p:spPr>
          <p:txBody>
            <a:bodyPr lIns="50800" tIns="50800" rIns="50800" bIns="50800" rtlCol="0" anchor="ctr"/>
            <a:lstStyle/>
            <a:p>
              <a:pPr algn="ctr">
                <a:lnSpc>
                  <a:spcPts val="2199"/>
                </a:lnSpc>
              </a:pPr>
              <a:endParaRPr/>
            </a:p>
          </p:txBody>
        </p:sp>
      </p:grpSp>
      <p:sp>
        <p:nvSpPr>
          <p:cNvPr id="26" name="Freeform 26"/>
          <p:cNvSpPr/>
          <p:nvPr/>
        </p:nvSpPr>
        <p:spPr>
          <a:xfrm>
            <a:off x="3146424" y="7714795"/>
            <a:ext cx="10441777" cy="1165418"/>
          </a:xfrm>
          <a:custGeom>
            <a:avLst/>
            <a:gdLst/>
            <a:ahLst/>
            <a:cxnLst/>
            <a:rect l="l" t="t" r="r" b="b"/>
            <a:pathLst>
              <a:path w="10441777" h="1165418">
                <a:moveTo>
                  <a:pt x="0" y="0"/>
                </a:moveTo>
                <a:lnTo>
                  <a:pt x="10441777" y="0"/>
                </a:lnTo>
                <a:lnTo>
                  <a:pt x="10441777" y="1165418"/>
                </a:lnTo>
                <a:lnTo>
                  <a:pt x="0" y="1165418"/>
                </a:lnTo>
                <a:lnTo>
                  <a:pt x="0" y="0"/>
                </a:lnTo>
                <a:close/>
              </a:path>
            </a:pathLst>
          </a:custGeom>
          <a:blipFill>
            <a:blip r:embed="rId3">
              <a:alphaModFix amt="15000"/>
            </a:blip>
            <a:stretch>
              <a:fillRect t="-27837" b="-27837"/>
            </a:stretch>
          </a:blipFill>
        </p:spPr>
      </p:sp>
      <p:sp>
        <p:nvSpPr>
          <p:cNvPr id="27" name="Freeform 27"/>
          <p:cNvSpPr/>
          <p:nvPr/>
        </p:nvSpPr>
        <p:spPr>
          <a:xfrm>
            <a:off x="2918422" y="6425326"/>
            <a:ext cx="10441777" cy="1165418"/>
          </a:xfrm>
          <a:custGeom>
            <a:avLst/>
            <a:gdLst/>
            <a:ahLst/>
            <a:cxnLst/>
            <a:rect l="l" t="t" r="r" b="b"/>
            <a:pathLst>
              <a:path w="10441777" h="1165418">
                <a:moveTo>
                  <a:pt x="0" y="0"/>
                </a:moveTo>
                <a:lnTo>
                  <a:pt x="10441776" y="0"/>
                </a:lnTo>
                <a:lnTo>
                  <a:pt x="10441776" y="1165418"/>
                </a:lnTo>
                <a:lnTo>
                  <a:pt x="0" y="1165418"/>
                </a:lnTo>
                <a:lnTo>
                  <a:pt x="0" y="0"/>
                </a:lnTo>
                <a:close/>
              </a:path>
            </a:pathLst>
          </a:custGeom>
          <a:blipFill>
            <a:blip r:embed="rId3">
              <a:alphaModFix amt="18000"/>
            </a:blip>
            <a:stretch>
              <a:fillRect t="-27837" b="-27837"/>
            </a:stretch>
          </a:blipFill>
        </p:spPr>
      </p:sp>
      <p:grpSp>
        <p:nvGrpSpPr>
          <p:cNvPr id="28" name="Group 28"/>
          <p:cNvGrpSpPr/>
          <p:nvPr/>
        </p:nvGrpSpPr>
        <p:grpSpPr>
          <a:xfrm>
            <a:off x="2746128" y="6883984"/>
            <a:ext cx="9738780" cy="1413520"/>
            <a:chOff x="0" y="0"/>
            <a:chExt cx="1357321" cy="197006"/>
          </a:xfrm>
        </p:grpSpPr>
        <p:sp>
          <p:nvSpPr>
            <p:cNvPr id="29" name="Freeform 29"/>
            <p:cNvSpPr/>
            <p:nvPr/>
          </p:nvSpPr>
          <p:spPr>
            <a:xfrm>
              <a:off x="0" y="0"/>
              <a:ext cx="1357321" cy="197006"/>
            </a:xfrm>
            <a:custGeom>
              <a:avLst/>
              <a:gdLst/>
              <a:ahLst/>
              <a:cxnLst/>
              <a:rect l="l" t="t" r="r" b="b"/>
              <a:pathLst>
                <a:path w="1357321" h="197006">
                  <a:moveTo>
                    <a:pt x="0" y="0"/>
                  </a:moveTo>
                  <a:lnTo>
                    <a:pt x="1357321" y="0"/>
                  </a:lnTo>
                  <a:lnTo>
                    <a:pt x="1357321"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30" name="TextBox 30"/>
            <p:cNvSpPr txBox="1"/>
            <p:nvPr/>
          </p:nvSpPr>
          <p:spPr>
            <a:xfrm>
              <a:off x="0" y="-57150"/>
              <a:ext cx="1357321" cy="254156"/>
            </a:xfrm>
            <a:prstGeom prst="rect">
              <a:avLst/>
            </a:prstGeom>
          </p:spPr>
          <p:txBody>
            <a:bodyPr lIns="50800" tIns="50800" rIns="50800" bIns="50800" rtlCol="0" anchor="ctr"/>
            <a:lstStyle/>
            <a:p>
              <a:pPr algn="ctr">
                <a:lnSpc>
                  <a:spcPts val="2199"/>
                </a:lnSpc>
              </a:pPr>
              <a:endParaRPr/>
            </a:p>
          </p:txBody>
        </p:sp>
      </p:grpSp>
      <p:sp>
        <p:nvSpPr>
          <p:cNvPr id="31" name="TextBox 31"/>
          <p:cNvSpPr txBox="1"/>
          <p:nvPr/>
        </p:nvSpPr>
        <p:spPr>
          <a:xfrm>
            <a:off x="3448257" y="2434428"/>
            <a:ext cx="11814277" cy="755650"/>
          </a:xfrm>
          <a:prstGeom prst="rect">
            <a:avLst/>
          </a:prstGeom>
        </p:spPr>
        <p:txBody>
          <a:bodyPr lIns="0" tIns="0" rIns="0" bIns="0" rtlCol="0" anchor="t">
            <a:spAutoFit/>
          </a:bodyPr>
          <a:lstStyle/>
          <a:p>
            <a:pPr algn="l">
              <a:lnSpc>
                <a:spcPts val="5599"/>
              </a:lnSpc>
              <a:spcBef>
                <a:spcPct val="0"/>
              </a:spcBef>
            </a:pPr>
            <a:r>
              <a:rPr lang="en-US" sz="3999" b="1">
                <a:solidFill>
                  <a:srgbClr val="006CCD"/>
                </a:solidFill>
                <a:latin typeface="Times New Roman Bold"/>
                <a:ea typeface="Times New Roman Bold"/>
                <a:cs typeface="Times New Roman Bold"/>
                <a:sym typeface="Times New Roman Bold"/>
              </a:rPr>
              <a:t>Enhance Financial Literacy</a:t>
            </a:r>
          </a:p>
        </p:txBody>
      </p:sp>
      <p:sp>
        <p:nvSpPr>
          <p:cNvPr id="32" name="TextBox 32"/>
          <p:cNvSpPr txBox="1"/>
          <p:nvPr/>
        </p:nvSpPr>
        <p:spPr>
          <a:xfrm>
            <a:off x="3448257" y="5571481"/>
            <a:ext cx="11271076" cy="755650"/>
          </a:xfrm>
          <a:prstGeom prst="rect">
            <a:avLst/>
          </a:prstGeom>
        </p:spPr>
        <p:txBody>
          <a:bodyPr lIns="0" tIns="0" rIns="0" bIns="0" rtlCol="0" anchor="t">
            <a:spAutoFit/>
          </a:bodyPr>
          <a:lstStyle/>
          <a:p>
            <a:pPr algn="l">
              <a:lnSpc>
                <a:spcPts val="5599"/>
              </a:lnSpc>
              <a:spcBef>
                <a:spcPct val="0"/>
              </a:spcBef>
            </a:pPr>
            <a:r>
              <a:rPr lang="en-US" sz="3999" b="1">
                <a:solidFill>
                  <a:srgbClr val="006CCD"/>
                </a:solidFill>
                <a:latin typeface="Times New Roman Bold"/>
                <a:ea typeface="Times New Roman Bold"/>
                <a:cs typeface="Times New Roman Bold"/>
                <a:sym typeface="Times New Roman Bold"/>
              </a:rPr>
              <a:t>Build a Strong Credit Profile</a:t>
            </a:r>
          </a:p>
        </p:txBody>
      </p:sp>
      <p:sp>
        <p:nvSpPr>
          <p:cNvPr id="33" name="TextBox 33"/>
          <p:cNvSpPr txBox="1"/>
          <p:nvPr/>
        </p:nvSpPr>
        <p:spPr>
          <a:xfrm>
            <a:off x="3448257" y="7136719"/>
            <a:ext cx="12360893" cy="755650"/>
          </a:xfrm>
          <a:prstGeom prst="rect">
            <a:avLst/>
          </a:prstGeom>
        </p:spPr>
        <p:txBody>
          <a:bodyPr lIns="0" tIns="0" rIns="0" bIns="0" rtlCol="0" anchor="t">
            <a:spAutoFit/>
          </a:bodyPr>
          <a:lstStyle/>
          <a:p>
            <a:pPr algn="l">
              <a:lnSpc>
                <a:spcPts val="5599"/>
              </a:lnSpc>
              <a:spcBef>
                <a:spcPct val="0"/>
              </a:spcBef>
            </a:pPr>
            <a:r>
              <a:rPr lang="en-US" sz="3999" b="1">
                <a:solidFill>
                  <a:srgbClr val="006CCD"/>
                </a:solidFill>
                <a:latin typeface="Times New Roman Bold"/>
                <a:ea typeface="Times New Roman Bold"/>
                <a:cs typeface="Times New Roman Bold"/>
                <a:sym typeface="Times New Roman Bold"/>
              </a:rPr>
              <a:t>Engage with Financial Institutions</a:t>
            </a:r>
          </a:p>
        </p:txBody>
      </p:sp>
      <p:sp>
        <p:nvSpPr>
          <p:cNvPr id="34" name="TextBox 34"/>
          <p:cNvSpPr txBox="1"/>
          <p:nvPr/>
        </p:nvSpPr>
        <p:spPr>
          <a:xfrm>
            <a:off x="1198277" y="2685253"/>
            <a:ext cx="858819" cy="485316"/>
          </a:xfrm>
          <a:prstGeom prst="rect">
            <a:avLst/>
          </a:prstGeom>
        </p:spPr>
        <p:txBody>
          <a:bodyPr lIns="0" tIns="0" rIns="0" bIns="0" rtlCol="0" anchor="t">
            <a:spAutoFit/>
          </a:bodyPr>
          <a:lstStyle/>
          <a:p>
            <a:pPr algn="ctr">
              <a:lnSpc>
                <a:spcPts val="3004"/>
              </a:lnSpc>
            </a:pPr>
            <a:r>
              <a:rPr lang="en-US" sz="3375" b="1">
                <a:solidFill>
                  <a:srgbClr val="FFFFFF"/>
                </a:solidFill>
                <a:latin typeface="Times New Roman Ultra-Bold"/>
                <a:ea typeface="Times New Roman Ultra-Bold"/>
                <a:cs typeface="Times New Roman Ultra-Bold"/>
                <a:sym typeface="Times New Roman Ultra-Bold"/>
              </a:rPr>
              <a:t>1</a:t>
            </a:r>
          </a:p>
        </p:txBody>
      </p:sp>
      <p:sp>
        <p:nvSpPr>
          <p:cNvPr id="35" name="TextBox 35"/>
          <p:cNvSpPr txBox="1"/>
          <p:nvPr/>
        </p:nvSpPr>
        <p:spPr>
          <a:xfrm>
            <a:off x="1198277" y="5797135"/>
            <a:ext cx="858819" cy="485316"/>
          </a:xfrm>
          <a:prstGeom prst="rect">
            <a:avLst/>
          </a:prstGeom>
        </p:spPr>
        <p:txBody>
          <a:bodyPr lIns="0" tIns="0" rIns="0" bIns="0" rtlCol="0" anchor="t">
            <a:spAutoFit/>
          </a:bodyPr>
          <a:lstStyle/>
          <a:p>
            <a:pPr algn="ctr">
              <a:lnSpc>
                <a:spcPts val="3004"/>
              </a:lnSpc>
            </a:pPr>
            <a:r>
              <a:rPr lang="en-US" sz="3375" b="1">
                <a:solidFill>
                  <a:srgbClr val="FFFFFF"/>
                </a:solidFill>
                <a:latin typeface="Times New Roman Ultra-Bold"/>
                <a:ea typeface="Times New Roman Ultra-Bold"/>
                <a:cs typeface="Times New Roman Ultra-Bold"/>
                <a:sym typeface="Times New Roman Ultra-Bold"/>
              </a:rPr>
              <a:t>3</a:t>
            </a:r>
          </a:p>
        </p:txBody>
      </p:sp>
      <p:sp>
        <p:nvSpPr>
          <p:cNvPr id="36" name="TextBox 36"/>
          <p:cNvSpPr txBox="1"/>
          <p:nvPr/>
        </p:nvSpPr>
        <p:spPr>
          <a:xfrm>
            <a:off x="1198277" y="7362373"/>
            <a:ext cx="858819" cy="485316"/>
          </a:xfrm>
          <a:prstGeom prst="rect">
            <a:avLst/>
          </a:prstGeom>
        </p:spPr>
        <p:txBody>
          <a:bodyPr lIns="0" tIns="0" rIns="0" bIns="0" rtlCol="0" anchor="t">
            <a:spAutoFit/>
          </a:bodyPr>
          <a:lstStyle/>
          <a:p>
            <a:pPr algn="ctr">
              <a:lnSpc>
                <a:spcPts val="3004"/>
              </a:lnSpc>
            </a:pPr>
            <a:r>
              <a:rPr lang="en-US" sz="3375" b="1">
                <a:solidFill>
                  <a:srgbClr val="FFFFFF"/>
                </a:solidFill>
                <a:latin typeface="Times New Roman Ultra-Bold"/>
                <a:ea typeface="Times New Roman Ultra-Bold"/>
                <a:cs typeface="Times New Roman Ultra-Bold"/>
                <a:sym typeface="Times New Roman Ultra-Bold"/>
              </a:rPr>
              <a:t>4</a:t>
            </a:r>
          </a:p>
        </p:txBody>
      </p:sp>
      <p:grpSp>
        <p:nvGrpSpPr>
          <p:cNvPr id="37" name="Group 37"/>
          <p:cNvGrpSpPr/>
          <p:nvPr/>
        </p:nvGrpSpPr>
        <p:grpSpPr>
          <a:xfrm>
            <a:off x="602399" y="3772561"/>
            <a:ext cx="2143729" cy="1413520"/>
            <a:chOff x="0" y="0"/>
            <a:chExt cx="298778" cy="197006"/>
          </a:xfrm>
        </p:grpSpPr>
        <p:sp>
          <p:nvSpPr>
            <p:cNvPr id="38" name="Freeform 38"/>
            <p:cNvSpPr/>
            <p:nvPr/>
          </p:nvSpPr>
          <p:spPr>
            <a:xfrm>
              <a:off x="0" y="0"/>
              <a:ext cx="298778" cy="197006"/>
            </a:xfrm>
            <a:custGeom>
              <a:avLst/>
              <a:gdLst/>
              <a:ahLst/>
              <a:cxnLst/>
              <a:rect l="l" t="t" r="r" b="b"/>
              <a:pathLst>
                <a:path w="298778" h="197006">
                  <a:moveTo>
                    <a:pt x="0" y="0"/>
                  </a:moveTo>
                  <a:lnTo>
                    <a:pt x="298778" y="0"/>
                  </a:lnTo>
                  <a:lnTo>
                    <a:pt x="298778" y="197006"/>
                  </a:lnTo>
                  <a:lnTo>
                    <a:pt x="0" y="197006"/>
                  </a:lnTo>
                  <a:close/>
                </a:path>
              </a:pathLst>
            </a:custGeom>
            <a:solidFill>
              <a:srgbClr val="2254C5"/>
            </a:solidFill>
          </p:spPr>
        </p:sp>
        <p:sp>
          <p:nvSpPr>
            <p:cNvPr id="39" name="TextBox 39"/>
            <p:cNvSpPr txBox="1"/>
            <p:nvPr/>
          </p:nvSpPr>
          <p:spPr>
            <a:xfrm>
              <a:off x="0" y="-57150"/>
              <a:ext cx="298778" cy="254156"/>
            </a:xfrm>
            <a:prstGeom prst="rect">
              <a:avLst/>
            </a:prstGeom>
          </p:spPr>
          <p:txBody>
            <a:bodyPr lIns="50800" tIns="50800" rIns="50800" bIns="50800" rtlCol="0" anchor="ctr"/>
            <a:lstStyle/>
            <a:p>
              <a:pPr algn="ctr">
                <a:lnSpc>
                  <a:spcPts val="2199"/>
                </a:lnSpc>
              </a:pPr>
              <a:endParaRPr/>
            </a:p>
          </p:txBody>
        </p:sp>
      </p:grpSp>
      <p:sp>
        <p:nvSpPr>
          <p:cNvPr id="40" name="Freeform 40"/>
          <p:cNvSpPr/>
          <p:nvPr/>
        </p:nvSpPr>
        <p:spPr>
          <a:xfrm>
            <a:off x="3146424" y="4479317"/>
            <a:ext cx="10441777" cy="1165418"/>
          </a:xfrm>
          <a:custGeom>
            <a:avLst/>
            <a:gdLst/>
            <a:ahLst/>
            <a:cxnLst/>
            <a:rect l="l" t="t" r="r" b="b"/>
            <a:pathLst>
              <a:path w="10441777" h="1165418">
                <a:moveTo>
                  <a:pt x="0" y="0"/>
                </a:moveTo>
                <a:lnTo>
                  <a:pt x="10441777" y="0"/>
                </a:lnTo>
                <a:lnTo>
                  <a:pt x="10441777" y="1165418"/>
                </a:lnTo>
                <a:lnTo>
                  <a:pt x="0" y="1165418"/>
                </a:lnTo>
                <a:lnTo>
                  <a:pt x="0" y="0"/>
                </a:lnTo>
                <a:close/>
              </a:path>
            </a:pathLst>
          </a:custGeom>
          <a:blipFill>
            <a:blip r:embed="rId3">
              <a:alphaModFix amt="15000"/>
            </a:blip>
            <a:stretch>
              <a:fillRect t="-27837" b="-27837"/>
            </a:stretch>
          </a:blipFill>
        </p:spPr>
      </p:sp>
      <p:sp>
        <p:nvSpPr>
          <p:cNvPr id="41" name="Freeform 41"/>
          <p:cNvSpPr/>
          <p:nvPr/>
        </p:nvSpPr>
        <p:spPr>
          <a:xfrm>
            <a:off x="2918422" y="3313903"/>
            <a:ext cx="10441777" cy="1165418"/>
          </a:xfrm>
          <a:custGeom>
            <a:avLst/>
            <a:gdLst/>
            <a:ahLst/>
            <a:cxnLst/>
            <a:rect l="l" t="t" r="r" b="b"/>
            <a:pathLst>
              <a:path w="10441777" h="1165418">
                <a:moveTo>
                  <a:pt x="0" y="0"/>
                </a:moveTo>
                <a:lnTo>
                  <a:pt x="10441776" y="0"/>
                </a:lnTo>
                <a:lnTo>
                  <a:pt x="10441776" y="1165418"/>
                </a:lnTo>
                <a:lnTo>
                  <a:pt x="0" y="1165418"/>
                </a:lnTo>
                <a:lnTo>
                  <a:pt x="0" y="0"/>
                </a:lnTo>
                <a:close/>
              </a:path>
            </a:pathLst>
          </a:custGeom>
          <a:blipFill>
            <a:blip r:embed="rId3">
              <a:alphaModFix amt="18000"/>
            </a:blip>
            <a:stretch>
              <a:fillRect t="-27837" b="-27837"/>
            </a:stretch>
          </a:blipFill>
        </p:spPr>
      </p:sp>
      <p:grpSp>
        <p:nvGrpSpPr>
          <p:cNvPr id="42" name="Group 42"/>
          <p:cNvGrpSpPr/>
          <p:nvPr/>
        </p:nvGrpSpPr>
        <p:grpSpPr>
          <a:xfrm>
            <a:off x="2746128" y="3772561"/>
            <a:ext cx="9738780" cy="1413520"/>
            <a:chOff x="0" y="0"/>
            <a:chExt cx="1357321" cy="197006"/>
          </a:xfrm>
        </p:grpSpPr>
        <p:sp>
          <p:nvSpPr>
            <p:cNvPr id="43" name="Freeform 43"/>
            <p:cNvSpPr/>
            <p:nvPr/>
          </p:nvSpPr>
          <p:spPr>
            <a:xfrm>
              <a:off x="0" y="0"/>
              <a:ext cx="1357321" cy="197006"/>
            </a:xfrm>
            <a:custGeom>
              <a:avLst/>
              <a:gdLst/>
              <a:ahLst/>
              <a:cxnLst/>
              <a:rect l="l" t="t" r="r" b="b"/>
              <a:pathLst>
                <a:path w="1357321" h="197006">
                  <a:moveTo>
                    <a:pt x="0" y="0"/>
                  </a:moveTo>
                  <a:lnTo>
                    <a:pt x="1357321" y="0"/>
                  </a:lnTo>
                  <a:lnTo>
                    <a:pt x="1357321"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44" name="TextBox 44"/>
            <p:cNvSpPr txBox="1"/>
            <p:nvPr/>
          </p:nvSpPr>
          <p:spPr>
            <a:xfrm>
              <a:off x="0" y="-57150"/>
              <a:ext cx="1357321" cy="254156"/>
            </a:xfrm>
            <a:prstGeom prst="rect">
              <a:avLst/>
            </a:prstGeom>
          </p:spPr>
          <p:txBody>
            <a:bodyPr lIns="50800" tIns="50800" rIns="50800" bIns="50800" rtlCol="0" anchor="ctr"/>
            <a:lstStyle/>
            <a:p>
              <a:pPr algn="ctr">
                <a:lnSpc>
                  <a:spcPts val="2199"/>
                </a:lnSpc>
              </a:pPr>
              <a:endParaRPr/>
            </a:p>
          </p:txBody>
        </p:sp>
      </p:grpSp>
      <p:sp>
        <p:nvSpPr>
          <p:cNvPr id="45" name="TextBox 45"/>
          <p:cNvSpPr txBox="1"/>
          <p:nvPr/>
        </p:nvSpPr>
        <p:spPr>
          <a:xfrm>
            <a:off x="3448257" y="4025292"/>
            <a:ext cx="13261202" cy="755650"/>
          </a:xfrm>
          <a:prstGeom prst="rect">
            <a:avLst/>
          </a:prstGeom>
        </p:spPr>
        <p:txBody>
          <a:bodyPr lIns="0" tIns="0" rIns="0" bIns="0" rtlCol="0" anchor="t">
            <a:spAutoFit/>
          </a:bodyPr>
          <a:lstStyle/>
          <a:p>
            <a:pPr algn="l">
              <a:lnSpc>
                <a:spcPts val="5599"/>
              </a:lnSpc>
              <a:spcBef>
                <a:spcPct val="0"/>
              </a:spcBef>
            </a:pPr>
            <a:r>
              <a:rPr lang="en-US" sz="3999" b="1">
                <a:solidFill>
                  <a:srgbClr val="006CCD"/>
                </a:solidFill>
                <a:latin typeface="Times New Roman Bold"/>
                <a:ea typeface="Times New Roman Bold"/>
                <a:cs typeface="Times New Roman Bold"/>
                <a:sym typeface="Times New Roman Bold"/>
              </a:rPr>
              <a:t>Utilize Digital Financial Services</a:t>
            </a:r>
          </a:p>
        </p:txBody>
      </p:sp>
      <p:sp>
        <p:nvSpPr>
          <p:cNvPr id="46" name="TextBox 46"/>
          <p:cNvSpPr txBox="1"/>
          <p:nvPr/>
        </p:nvSpPr>
        <p:spPr>
          <a:xfrm>
            <a:off x="1198277" y="4250950"/>
            <a:ext cx="858819" cy="485316"/>
          </a:xfrm>
          <a:prstGeom prst="rect">
            <a:avLst/>
          </a:prstGeom>
        </p:spPr>
        <p:txBody>
          <a:bodyPr lIns="0" tIns="0" rIns="0" bIns="0" rtlCol="0" anchor="t">
            <a:spAutoFit/>
          </a:bodyPr>
          <a:lstStyle/>
          <a:p>
            <a:pPr algn="ctr">
              <a:lnSpc>
                <a:spcPts val="3004"/>
              </a:lnSpc>
            </a:pPr>
            <a:r>
              <a:rPr lang="en-US" sz="3375" b="1">
                <a:solidFill>
                  <a:srgbClr val="FFFFFF"/>
                </a:solidFill>
                <a:latin typeface="Times New Roman Ultra-Bold"/>
                <a:ea typeface="Times New Roman Ultra-Bold"/>
                <a:cs typeface="Times New Roman Ultra-Bold"/>
                <a:sym typeface="Times New Roman Ultra-Bold"/>
              </a:rPr>
              <a:t>2</a:t>
            </a:r>
          </a:p>
        </p:txBody>
      </p:sp>
      <p:grpSp>
        <p:nvGrpSpPr>
          <p:cNvPr id="47" name="Group 47"/>
          <p:cNvGrpSpPr/>
          <p:nvPr/>
        </p:nvGrpSpPr>
        <p:grpSpPr>
          <a:xfrm>
            <a:off x="602399" y="8449223"/>
            <a:ext cx="2143729" cy="1413520"/>
            <a:chOff x="0" y="0"/>
            <a:chExt cx="298778" cy="197006"/>
          </a:xfrm>
        </p:grpSpPr>
        <p:sp>
          <p:nvSpPr>
            <p:cNvPr id="48" name="Freeform 48"/>
            <p:cNvSpPr/>
            <p:nvPr/>
          </p:nvSpPr>
          <p:spPr>
            <a:xfrm>
              <a:off x="0" y="0"/>
              <a:ext cx="298778" cy="197006"/>
            </a:xfrm>
            <a:custGeom>
              <a:avLst/>
              <a:gdLst/>
              <a:ahLst/>
              <a:cxnLst/>
              <a:rect l="l" t="t" r="r" b="b"/>
              <a:pathLst>
                <a:path w="298778" h="197006">
                  <a:moveTo>
                    <a:pt x="0" y="0"/>
                  </a:moveTo>
                  <a:lnTo>
                    <a:pt x="298778" y="0"/>
                  </a:lnTo>
                  <a:lnTo>
                    <a:pt x="298778" y="197006"/>
                  </a:lnTo>
                  <a:lnTo>
                    <a:pt x="0" y="197006"/>
                  </a:lnTo>
                  <a:close/>
                </a:path>
              </a:pathLst>
            </a:custGeom>
            <a:solidFill>
              <a:srgbClr val="2254C5"/>
            </a:solidFill>
          </p:spPr>
        </p:sp>
        <p:sp>
          <p:nvSpPr>
            <p:cNvPr id="49" name="TextBox 49"/>
            <p:cNvSpPr txBox="1"/>
            <p:nvPr/>
          </p:nvSpPr>
          <p:spPr>
            <a:xfrm>
              <a:off x="0" y="-57150"/>
              <a:ext cx="298778" cy="254156"/>
            </a:xfrm>
            <a:prstGeom prst="rect">
              <a:avLst/>
            </a:prstGeom>
          </p:spPr>
          <p:txBody>
            <a:bodyPr lIns="50800" tIns="50800" rIns="50800" bIns="50800" rtlCol="0" anchor="ctr"/>
            <a:lstStyle/>
            <a:p>
              <a:pPr algn="ctr">
                <a:lnSpc>
                  <a:spcPts val="2199"/>
                </a:lnSpc>
              </a:pPr>
              <a:endParaRPr/>
            </a:p>
          </p:txBody>
        </p:sp>
      </p:grpSp>
      <p:sp>
        <p:nvSpPr>
          <p:cNvPr id="50" name="Freeform 50"/>
          <p:cNvSpPr/>
          <p:nvPr/>
        </p:nvSpPr>
        <p:spPr>
          <a:xfrm>
            <a:off x="3146424" y="9280033"/>
            <a:ext cx="10441777" cy="1165418"/>
          </a:xfrm>
          <a:custGeom>
            <a:avLst/>
            <a:gdLst/>
            <a:ahLst/>
            <a:cxnLst/>
            <a:rect l="l" t="t" r="r" b="b"/>
            <a:pathLst>
              <a:path w="10441777" h="1165418">
                <a:moveTo>
                  <a:pt x="0" y="0"/>
                </a:moveTo>
                <a:lnTo>
                  <a:pt x="10441777" y="0"/>
                </a:lnTo>
                <a:lnTo>
                  <a:pt x="10441777" y="1165418"/>
                </a:lnTo>
                <a:lnTo>
                  <a:pt x="0" y="1165418"/>
                </a:lnTo>
                <a:lnTo>
                  <a:pt x="0" y="0"/>
                </a:lnTo>
                <a:close/>
              </a:path>
            </a:pathLst>
          </a:custGeom>
          <a:blipFill>
            <a:blip r:embed="rId3">
              <a:alphaModFix amt="15000"/>
            </a:blip>
            <a:stretch>
              <a:fillRect t="-27837" b="-27837"/>
            </a:stretch>
          </a:blipFill>
        </p:spPr>
      </p:sp>
      <p:sp>
        <p:nvSpPr>
          <p:cNvPr id="51" name="Freeform 51"/>
          <p:cNvSpPr/>
          <p:nvPr/>
        </p:nvSpPr>
        <p:spPr>
          <a:xfrm>
            <a:off x="2918422" y="7990565"/>
            <a:ext cx="10441777" cy="1165418"/>
          </a:xfrm>
          <a:custGeom>
            <a:avLst/>
            <a:gdLst/>
            <a:ahLst/>
            <a:cxnLst/>
            <a:rect l="l" t="t" r="r" b="b"/>
            <a:pathLst>
              <a:path w="10441777" h="1165418">
                <a:moveTo>
                  <a:pt x="0" y="0"/>
                </a:moveTo>
                <a:lnTo>
                  <a:pt x="10441776" y="0"/>
                </a:lnTo>
                <a:lnTo>
                  <a:pt x="10441776" y="1165417"/>
                </a:lnTo>
                <a:lnTo>
                  <a:pt x="0" y="1165417"/>
                </a:lnTo>
                <a:lnTo>
                  <a:pt x="0" y="0"/>
                </a:lnTo>
                <a:close/>
              </a:path>
            </a:pathLst>
          </a:custGeom>
          <a:blipFill>
            <a:blip r:embed="rId3">
              <a:alphaModFix amt="18000"/>
            </a:blip>
            <a:stretch>
              <a:fillRect t="-27837" b="-27837"/>
            </a:stretch>
          </a:blipFill>
        </p:spPr>
      </p:sp>
      <p:grpSp>
        <p:nvGrpSpPr>
          <p:cNvPr id="52" name="Group 52"/>
          <p:cNvGrpSpPr/>
          <p:nvPr/>
        </p:nvGrpSpPr>
        <p:grpSpPr>
          <a:xfrm>
            <a:off x="2746128" y="8449223"/>
            <a:ext cx="9738780" cy="1413520"/>
            <a:chOff x="0" y="0"/>
            <a:chExt cx="1357321" cy="197006"/>
          </a:xfrm>
        </p:grpSpPr>
        <p:sp>
          <p:nvSpPr>
            <p:cNvPr id="53" name="Freeform 53"/>
            <p:cNvSpPr/>
            <p:nvPr/>
          </p:nvSpPr>
          <p:spPr>
            <a:xfrm>
              <a:off x="0" y="0"/>
              <a:ext cx="1357321" cy="197006"/>
            </a:xfrm>
            <a:custGeom>
              <a:avLst/>
              <a:gdLst/>
              <a:ahLst/>
              <a:cxnLst/>
              <a:rect l="l" t="t" r="r" b="b"/>
              <a:pathLst>
                <a:path w="1357321" h="197006">
                  <a:moveTo>
                    <a:pt x="0" y="0"/>
                  </a:moveTo>
                  <a:lnTo>
                    <a:pt x="1357321" y="0"/>
                  </a:lnTo>
                  <a:lnTo>
                    <a:pt x="1357321" y="197006"/>
                  </a:lnTo>
                  <a:lnTo>
                    <a:pt x="0" y="197006"/>
                  </a:lnTo>
                  <a:close/>
                </a:path>
              </a:pathLst>
            </a:custGeom>
            <a:gradFill rotWithShape="1">
              <a:gsLst>
                <a:gs pos="0">
                  <a:srgbClr val="FFFFFF">
                    <a:alpha val="100000"/>
                  </a:srgbClr>
                </a:gs>
                <a:gs pos="100000">
                  <a:srgbClr val="DBDBDB">
                    <a:alpha val="100000"/>
                  </a:srgbClr>
                </a:gs>
              </a:gsLst>
              <a:lin ang="0"/>
            </a:gradFill>
          </p:spPr>
        </p:sp>
        <p:sp>
          <p:nvSpPr>
            <p:cNvPr id="54" name="TextBox 54"/>
            <p:cNvSpPr txBox="1"/>
            <p:nvPr/>
          </p:nvSpPr>
          <p:spPr>
            <a:xfrm>
              <a:off x="0" y="-57150"/>
              <a:ext cx="1357321" cy="254156"/>
            </a:xfrm>
            <a:prstGeom prst="rect">
              <a:avLst/>
            </a:prstGeom>
          </p:spPr>
          <p:txBody>
            <a:bodyPr lIns="50800" tIns="50800" rIns="50800" bIns="50800" rtlCol="0" anchor="ctr"/>
            <a:lstStyle/>
            <a:p>
              <a:pPr algn="ctr">
                <a:lnSpc>
                  <a:spcPts val="2199"/>
                </a:lnSpc>
              </a:pPr>
              <a:endParaRPr/>
            </a:p>
          </p:txBody>
        </p:sp>
      </p:grpSp>
      <p:sp>
        <p:nvSpPr>
          <p:cNvPr id="55" name="TextBox 55"/>
          <p:cNvSpPr txBox="1"/>
          <p:nvPr/>
        </p:nvSpPr>
        <p:spPr>
          <a:xfrm>
            <a:off x="3620552" y="8718062"/>
            <a:ext cx="14065050" cy="755650"/>
          </a:xfrm>
          <a:prstGeom prst="rect">
            <a:avLst/>
          </a:prstGeom>
        </p:spPr>
        <p:txBody>
          <a:bodyPr lIns="0" tIns="0" rIns="0" bIns="0" rtlCol="0" anchor="t">
            <a:spAutoFit/>
          </a:bodyPr>
          <a:lstStyle/>
          <a:p>
            <a:pPr algn="l">
              <a:lnSpc>
                <a:spcPts val="5599"/>
              </a:lnSpc>
              <a:spcBef>
                <a:spcPct val="0"/>
              </a:spcBef>
            </a:pPr>
            <a:r>
              <a:rPr lang="en-US" sz="3999" b="1">
                <a:solidFill>
                  <a:srgbClr val="006CCD"/>
                </a:solidFill>
                <a:latin typeface="Times New Roman Bold"/>
                <a:ea typeface="Times New Roman Bold"/>
                <a:cs typeface="Times New Roman Bold"/>
                <a:sym typeface="Times New Roman Bold"/>
              </a:rPr>
              <a:t>Focus on Savings &amp; Financial Resilience</a:t>
            </a:r>
          </a:p>
        </p:txBody>
      </p:sp>
      <p:sp>
        <p:nvSpPr>
          <p:cNvPr id="56" name="TextBox 56"/>
          <p:cNvSpPr txBox="1"/>
          <p:nvPr/>
        </p:nvSpPr>
        <p:spPr>
          <a:xfrm>
            <a:off x="1198277" y="8927612"/>
            <a:ext cx="858819" cy="485316"/>
          </a:xfrm>
          <a:prstGeom prst="rect">
            <a:avLst/>
          </a:prstGeom>
        </p:spPr>
        <p:txBody>
          <a:bodyPr lIns="0" tIns="0" rIns="0" bIns="0" rtlCol="0" anchor="t">
            <a:spAutoFit/>
          </a:bodyPr>
          <a:lstStyle/>
          <a:p>
            <a:pPr algn="ctr">
              <a:lnSpc>
                <a:spcPts val="3004"/>
              </a:lnSpc>
            </a:pPr>
            <a:r>
              <a:rPr lang="en-US" sz="3375" b="1">
                <a:solidFill>
                  <a:srgbClr val="FFFFFF"/>
                </a:solidFill>
                <a:latin typeface="Times New Roman Ultra-Bold"/>
                <a:ea typeface="Times New Roman Ultra-Bold"/>
                <a:cs typeface="Times New Roman Ultra-Bold"/>
                <a:sym typeface="Times New Roman Ultra-Bold"/>
              </a:rPr>
              <a:t>5</a:t>
            </a:r>
          </a:p>
        </p:txBody>
      </p:sp>
      <p:sp>
        <p:nvSpPr>
          <p:cNvPr id="57" name="Freeform 57"/>
          <p:cNvSpPr/>
          <p:nvPr/>
        </p:nvSpPr>
        <p:spPr>
          <a:xfrm>
            <a:off x="3146424" y="7609794"/>
            <a:ext cx="10441777" cy="1165418"/>
          </a:xfrm>
          <a:custGeom>
            <a:avLst/>
            <a:gdLst/>
            <a:ahLst/>
            <a:cxnLst/>
            <a:rect l="l" t="t" r="r" b="b"/>
            <a:pathLst>
              <a:path w="10441777" h="1165418">
                <a:moveTo>
                  <a:pt x="0" y="0"/>
                </a:moveTo>
                <a:lnTo>
                  <a:pt x="10441777" y="0"/>
                </a:lnTo>
                <a:lnTo>
                  <a:pt x="10441777" y="1165418"/>
                </a:lnTo>
                <a:lnTo>
                  <a:pt x="0" y="1165418"/>
                </a:lnTo>
                <a:lnTo>
                  <a:pt x="0" y="0"/>
                </a:lnTo>
                <a:close/>
              </a:path>
            </a:pathLst>
          </a:custGeom>
          <a:blipFill>
            <a:blip r:embed="rId3">
              <a:alphaModFix amt="15000"/>
            </a:blip>
            <a:stretch>
              <a:fillRect t="-27837" b="-27837"/>
            </a:stretch>
          </a:blipFill>
        </p:spPr>
      </p:sp>
      <p:grpSp>
        <p:nvGrpSpPr>
          <p:cNvPr id="58" name="Group 58"/>
          <p:cNvGrpSpPr/>
          <p:nvPr/>
        </p:nvGrpSpPr>
        <p:grpSpPr>
          <a:xfrm>
            <a:off x="12464588" y="1554468"/>
            <a:ext cx="8792923" cy="4237186"/>
            <a:chOff x="0" y="0"/>
            <a:chExt cx="406400" cy="195838"/>
          </a:xfrm>
        </p:grpSpPr>
        <p:sp>
          <p:nvSpPr>
            <p:cNvPr id="59" name="Freeform 59"/>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60" name="TextBox 60"/>
            <p:cNvSpPr txBox="1"/>
            <p:nvPr/>
          </p:nvSpPr>
          <p:spPr>
            <a:xfrm>
              <a:off x="101600" y="-57150"/>
              <a:ext cx="203200" cy="252988"/>
            </a:xfrm>
            <a:prstGeom prst="rect">
              <a:avLst/>
            </a:prstGeom>
          </p:spPr>
          <p:txBody>
            <a:bodyPr lIns="50800" tIns="50800" rIns="50800" bIns="50800" rtlCol="0" anchor="ctr"/>
            <a:lstStyle/>
            <a:p>
              <a:pPr algn="ctr">
                <a:lnSpc>
                  <a:spcPts val="2199"/>
                </a:lnSpc>
              </a:pPr>
              <a:endParaRPr/>
            </a:p>
          </p:txBody>
        </p:sp>
      </p:grpSp>
      <p:grpSp>
        <p:nvGrpSpPr>
          <p:cNvPr id="61" name="Group 61"/>
          <p:cNvGrpSpPr/>
          <p:nvPr/>
        </p:nvGrpSpPr>
        <p:grpSpPr>
          <a:xfrm>
            <a:off x="12323158" y="5723881"/>
            <a:ext cx="8772604" cy="4895136"/>
            <a:chOff x="0" y="0"/>
            <a:chExt cx="417592" cy="233017"/>
          </a:xfrm>
        </p:grpSpPr>
        <p:sp>
          <p:nvSpPr>
            <p:cNvPr id="62" name="Freeform 62"/>
            <p:cNvSpPr/>
            <p:nvPr/>
          </p:nvSpPr>
          <p:spPr>
            <a:xfrm>
              <a:off x="0" y="0"/>
              <a:ext cx="417592" cy="233017"/>
            </a:xfrm>
            <a:custGeom>
              <a:avLst/>
              <a:gdLst/>
              <a:ahLst/>
              <a:cxnLst/>
              <a:rect l="l" t="t" r="r" b="b"/>
              <a:pathLst>
                <a:path w="417592" h="233017">
                  <a:moveTo>
                    <a:pt x="214392" y="0"/>
                  </a:moveTo>
                  <a:lnTo>
                    <a:pt x="0" y="0"/>
                  </a:lnTo>
                  <a:lnTo>
                    <a:pt x="203200" y="233017"/>
                  </a:lnTo>
                  <a:lnTo>
                    <a:pt x="417592" y="233017"/>
                  </a:lnTo>
                  <a:lnTo>
                    <a:pt x="214392" y="0"/>
                  </a:lnTo>
                  <a:close/>
                </a:path>
              </a:pathLst>
            </a:custGeom>
            <a:gradFill rotWithShape="1">
              <a:gsLst>
                <a:gs pos="0">
                  <a:srgbClr val="006CCD">
                    <a:alpha val="0"/>
                  </a:srgbClr>
                </a:gs>
                <a:gs pos="100000">
                  <a:srgbClr val="2376D4">
                    <a:alpha val="100000"/>
                  </a:srgbClr>
                </a:gs>
              </a:gsLst>
              <a:lin ang="0"/>
            </a:gradFill>
          </p:spPr>
        </p:sp>
        <p:sp>
          <p:nvSpPr>
            <p:cNvPr id="63" name="TextBox 63"/>
            <p:cNvSpPr txBox="1"/>
            <p:nvPr/>
          </p:nvSpPr>
          <p:spPr>
            <a:xfrm>
              <a:off x="101600" y="-57150"/>
              <a:ext cx="214392" cy="290167"/>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501153" y="3275507"/>
            <a:ext cx="5492410" cy="5181305"/>
            <a:chOff x="0" y="0"/>
            <a:chExt cx="1339131" cy="1263279"/>
          </a:xfrm>
        </p:grpSpPr>
        <p:sp>
          <p:nvSpPr>
            <p:cNvPr id="4" name="Freeform 4"/>
            <p:cNvSpPr/>
            <p:nvPr/>
          </p:nvSpPr>
          <p:spPr>
            <a:xfrm>
              <a:off x="0" y="0"/>
              <a:ext cx="1339131" cy="1263279"/>
            </a:xfrm>
            <a:custGeom>
              <a:avLst/>
              <a:gdLst/>
              <a:ahLst/>
              <a:cxnLst/>
              <a:rect l="l" t="t" r="r" b="b"/>
              <a:pathLst>
                <a:path w="1339131" h="1263279">
                  <a:moveTo>
                    <a:pt x="0" y="0"/>
                  </a:moveTo>
                  <a:lnTo>
                    <a:pt x="1339131" y="0"/>
                  </a:lnTo>
                  <a:lnTo>
                    <a:pt x="1339131" y="1263279"/>
                  </a:lnTo>
                  <a:lnTo>
                    <a:pt x="0" y="1263279"/>
                  </a:lnTo>
                  <a:close/>
                </a:path>
              </a:pathLst>
            </a:custGeom>
            <a:solidFill>
              <a:srgbClr val="006CCD"/>
            </a:solidFill>
          </p:spPr>
        </p:sp>
        <p:sp>
          <p:nvSpPr>
            <p:cNvPr id="5" name="TextBox 5"/>
            <p:cNvSpPr txBox="1"/>
            <p:nvPr/>
          </p:nvSpPr>
          <p:spPr>
            <a:xfrm>
              <a:off x="0" y="-57150"/>
              <a:ext cx="1339131" cy="1320429"/>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6416352" y="3275507"/>
            <a:ext cx="5492410" cy="5181305"/>
            <a:chOff x="0" y="0"/>
            <a:chExt cx="1339131" cy="1263279"/>
          </a:xfrm>
        </p:grpSpPr>
        <p:sp>
          <p:nvSpPr>
            <p:cNvPr id="7" name="Freeform 7"/>
            <p:cNvSpPr/>
            <p:nvPr/>
          </p:nvSpPr>
          <p:spPr>
            <a:xfrm>
              <a:off x="0" y="0"/>
              <a:ext cx="1339131" cy="1263279"/>
            </a:xfrm>
            <a:custGeom>
              <a:avLst/>
              <a:gdLst/>
              <a:ahLst/>
              <a:cxnLst/>
              <a:rect l="l" t="t" r="r" b="b"/>
              <a:pathLst>
                <a:path w="1339131" h="1263279">
                  <a:moveTo>
                    <a:pt x="0" y="0"/>
                  </a:moveTo>
                  <a:lnTo>
                    <a:pt x="1339131" y="0"/>
                  </a:lnTo>
                  <a:lnTo>
                    <a:pt x="1339131" y="1263279"/>
                  </a:lnTo>
                  <a:lnTo>
                    <a:pt x="0" y="1263279"/>
                  </a:lnTo>
                  <a:close/>
                </a:path>
              </a:pathLst>
            </a:custGeom>
            <a:solidFill>
              <a:srgbClr val="006CCD"/>
            </a:solidFill>
          </p:spPr>
        </p:sp>
        <p:sp>
          <p:nvSpPr>
            <p:cNvPr id="8" name="TextBox 8"/>
            <p:cNvSpPr txBox="1"/>
            <p:nvPr/>
          </p:nvSpPr>
          <p:spPr>
            <a:xfrm>
              <a:off x="0" y="-57150"/>
              <a:ext cx="1339131" cy="1320429"/>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2331551" y="3275507"/>
            <a:ext cx="5492410" cy="5181305"/>
            <a:chOff x="0" y="0"/>
            <a:chExt cx="1339131" cy="1263279"/>
          </a:xfrm>
        </p:grpSpPr>
        <p:sp>
          <p:nvSpPr>
            <p:cNvPr id="10" name="Freeform 10"/>
            <p:cNvSpPr/>
            <p:nvPr/>
          </p:nvSpPr>
          <p:spPr>
            <a:xfrm>
              <a:off x="0" y="0"/>
              <a:ext cx="1339131" cy="1263279"/>
            </a:xfrm>
            <a:custGeom>
              <a:avLst/>
              <a:gdLst/>
              <a:ahLst/>
              <a:cxnLst/>
              <a:rect l="l" t="t" r="r" b="b"/>
              <a:pathLst>
                <a:path w="1339131" h="1263279">
                  <a:moveTo>
                    <a:pt x="0" y="0"/>
                  </a:moveTo>
                  <a:lnTo>
                    <a:pt x="1339131" y="0"/>
                  </a:lnTo>
                  <a:lnTo>
                    <a:pt x="1339131" y="1263279"/>
                  </a:lnTo>
                  <a:lnTo>
                    <a:pt x="0" y="1263279"/>
                  </a:lnTo>
                  <a:close/>
                </a:path>
              </a:pathLst>
            </a:custGeom>
            <a:solidFill>
              <a:srgbClr val="006CCD"/>
            </a:solidFill>
          </p:spPr>
        </p:sp>
        <p:sp>
          <p:nvSpPr>
            <p:cNvPr id="11" name="TextBox 11"/>
            <p:cNvSpPr txBox="1"/>
            <p:nvPr/>
          </p:nvSpPr>
          <p:spPr>
            <a:xfrm>
              <a:off x="0" y="-57150"/>
              <a:ext cx="1339131" cy="1320429"/>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2931469" y="2821607"/>
            <a:ext cx="4293637" cy="907801"/>
            <a:chOff x="0" y="0"/>
            <a:chExt cx="1046853" cy="221335"/>
          </a:xfrm>
        </p:grpSpPr>
        <p:sp>
          <p:nvSpPr>
            <p:cNvPr id="13" name="Freeform 13"/>
            <p:cNvSpPr/>
            <p:nvPr/>
          </p:nvSpPr>
          <p:spPr>
            <a:xfrm>
              <a:off x="0" y="0"/>
              <a:ext cx="1046853" cy="221335"/>
            </a:xfrm>
            <a:custGeom>
              <a:avLst/>
              <a:gdLst/>
              <a:ahLst/>
              <a:cxnLst/>
              <a:rect l="l" t="t" r="r" b="b"/>
              <a:pathLst>
                <a:path w="1046853" h="221335">
                  <a:moveTo>
                    <a:pt x="0" y="0"/>
                  </a:moveTo>
                  <a:lnTo>
                    <a:pt x="1046853" y="0"/>
                  </a:lnTo>
                  <a:lnTo>
                    <a:pt x="1046853" y="221335"/>
                  </a:lnTo>
                  <a:lnTo>
                    <a:pt x="0" y="221335"/>
                  </a:lnTo>
                  <a:close/>
                </a:path>
              </a:pathLst>
            </a:custGeom>
            <a:solidFill>
              <a:srgbClr val="FFFFFF"/>
            </a:solidFill>
          </p:spPr>
        </p:sp>
        <p:sp>
          <p:nvSpPr>
            <p:cNvPr id="14" name="TextBox 14"/>
            <p:cNvSpPr txBox="1"/>
            <p:nvPr/>
          </p:nvSpPr>
          <p:spPr>
            <a:xfrm>
              <a:off x="0" y="-57150"/>
              <a:ext cx="1046853" cy="278485"/>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a:off x="7368562" y="2821607"/>
            <a:ext cx="3587990" cy="907801"/>
            <a:chOff x="0" y="0"/>
            <a:chExt cx="874805" cy="221335"/>
          </a:xfrm>
        </p:grpSpPr>
        <p:sp>
          <p:nvSpPr>
            <p:cNvPr id="16" name="Freeform 16"/>
            <p:cNvSpPr/>
            <p:nvPr/>
          </p:nvSpPr>
          <p:spPr>
            <a:xfrm>
              <a:off x="0" y="0"/>
              <a:ext cx="874805" cy="221335"/>
            </a:xfrm>
            <a:custGeom>
              <a:avLst/>
              <a:gdLst/>
              <a:ahLst/>
              <a:cxnLst/>
              <a:rect l="l" t="t" r="r" b="b"/>
              <a:pathLst>
                <a:path w="874805" h="221335">
                  <a:moveTo>
                    <a:pt x="0" y="0"/>
                  </a:moveTo>
                  <a:lnTo>
                    <a:pt x="874805" y="0"/>
                  </a:lnTo>
                  <a:lnTo>
                    <a:pt x="874805" y="221335"/>
                  </a:lnTo>
                  <a:lnTo>
                    <a:pt x="0" y="221335"/>
                  </a:lnTo>
                  <a:close/>
                </a:path>
              </a:pathLst>
            </a:custGeom>
            <a:solidFill>
              <a:srgbClr val="FFFFFF"/>
            </a:solidFill>
          </p:spPr>
        </p:sp>
        <p:sp>
          <p:nvSpPr>
            <p:cNvPr id="17" name="TextBox 17"/>
            <p:cNvSpPr txBox="1"/>
            <p:nvPr/>
          </p:nvSpPr>
          <p:spPr>
            <a:xfrm>
              <a:off x="0" y="-57150"/>
              <a:ext cx="874805" cy="278485"/>
            </a:xfrm>
            <a:prstGeom prst="rect">
              <a:avLst/>
            </a:prstGeom>
          </p:spPr>
          <p:txBody>
            <a:bodyPr lIns="50800" tIns="50800" rIns="50800" bIns="50800" rtlCol="0" anchor="ctr"/>
            <a:lstStyle/>
            <a:p>
              <a:pPr algn="ctr">
                <a:lnSpc>
                  <a:spcPts val="2199"/>
                </a:lnSpc>
              </a:pPr>
              <a:endParaRPr/>
            </a:p>
          </p:txBody>
        </p:sp>
      </p:grpSp>
      <p:grpSp>
        <p:nvGrpSpPr>
          <p:cNvPr id="18" name="Group 18"/>
          <p:cNvGrpSpPr/>
          <p:nvPr/>
        </p:nvGrpSpPr>
        <p:grpSpPr>
          <a:xfrm>
            <a:off x="1453363" y="2821607"/>
            <a:ext cx="3587990" cy="907801"/>
            <a:chOff x="0" y="0"/>
            <a:chExt cx="874805" cy="221335"/>
          </a:xfrm>
        </p:grpSpPr>
        <p:sp>
          <p:nvSpPr>
            <p:cNvPr id="19" name="Freeform 19"/>
            <p:cNvSpPr/>
            <p:nvPr/>
          </p:nvSpPr>
          <p:spPr>
            <a:xfrm>
              <a:off x="0" y="0"/>
              <a:ext cx="874805" cy="221335"/>
            </a:xfrm>
            <a:custGeom>
              <a:avLst/>
              <a:gdLst/>
              <a:ahLst/>
              <a:cxnLst/>
              <a:rect l="l" t="t" r="r" b="b"/>
              <a:pathLst>
                <a:path w="874805" h="221335">
                  <a:moveTo>
                    <a:pt x="0" y="0"/>
                  </a:moveTo>
                  <a:lnTo>
                    <a:pt x="874805" y="0"/>
                  </a:lnTo>
                  <a:lnTo>
                    <a:pt x="874805" y="221335"/>
                  </a:lnTo>
                  <a:lnTo>
                    <a:pt x="0" y="221335"/>
                  </a:lnTo>
                  <a:close/>
                </a:path>
              </a:pathLst>
            </a:custGeom>
            <a:solidFill>
              <a:srgbClr val="FFFFFF"/>
            </a:solidFill>
          </p:spPr>
        </p:sp>
        <p:sp>
          <p:nvSpPr>
            <p:cNvPr id="20" name="TextBox 20"/>
            <p:cNvSpPr txBox="1"/>
            <p:nvPr/>
          </p:nvSpPr>
          <p:spPr>
            <a:xfrm>
              <a:off x="0" y="-57150"/>
              <a:ext cx="874805" cy="278485"/>
            </a:xfrm>
            <a:prstGeom prst="rect">
              <a:avLst/>
            </a:prstGeom>
          </p:spPr>
          <p:txBody>
            <a:bodyPr lIns="50800" tIns="50800" rIns="50800" bIns="50800" rtlCol="0" anchor="ctr"/>
            <a:lstStyle/>
            <a:p>
              <a:pPr algn="ctr">
                <a:lnSpc>
                  <a:spcPts val="2199"/>
                </a:lnSpc>
              </a:pPr>
              <a:endParaRPr/>
            </a:p>
          </p:txBody>
        </p:sp>
      </p:grpSp>
      <p:sp>
        <p:nvSpPr>
          <p:cNvPr id="21" name="TextBox 21"/>
          <p:cNvSpPr txBox="1"/>
          <p:nvPr/>
        </p:nvSpPr>
        <p:spPr>
          <a:xfrm>
            <a:off x="1137796" y="3046872"/>
            <a:ext cx="4293637" cy="396020"/>
          </a:xfrm>
          <a:prstGeom prst="rect">
            <a:avLst/>
          </a:prstGeom>
        </p:spPr>
        <p:txBody>
          <a:bodyPr lIns="0" tIns="0" rIns="0" bIns="0" rtlCol="0" anchor="t">
            <a:spAutoFit/>
          </a:bodyPr>
          <a:lstStyle/>
          <a:p>
            <a:pPr algn="ctr">
              <a:lnSpc>
                <a:spcPts val="2492"/>
              </a:lnSpc>
            </a:pPr>
            <a:r>
              <a:rPr lang="en-US" sz="2800" b="1">
                <a:solidFill>
                  <a:srgbClr val="006CCD"/>
                </a:solidFill>
                <a:latin typeface="Times New Roman Semi-Bold"/>
                <a:ea typeface="Times New Roman Semi-Bold"/>
                <a:cs typeface="Times New Roman Semi-Bold"/>
                <a:sym typeface="Times New Roman Semi-Bold"/>
              </a:rPr>
              <a:t>Global Reach</a:t>
            </a:r>
          </a:p>
        </p:txBody>
      </p:sp>
      <p:sp>
        <p:nvSpPr>
          <p:cNvPr id="22" name="TextBox 22"/>
          <p:cNvSpPr txBox="1"/>
          <p:nvPr/>
        </p:nvSpPr>
        <p:spPr>
          <a:xfrm>
            <a:off x="7015738" y="3046872"/>
            <a:ext cx="4293637" cy="396020"/>
          </a:xfrm>
          <a:prstGeom prst="rect">
            <a:avLst/>
          </a:prstGeom>
        </p:spPr>
        <p:txBody>
          <a:bodyPr lIns="0" tIns="0" rIns="0" bIns="0" rtlCol="0" anchor="t">
            <a:spAutoFit/>
          </a:bodyPr>
          <a:lstStyle/>
          <a:p>
            <a:pPr algn="ctr">
              <a:lnSpc>
                <a:spcPts val="2492"/>
              </a:lnSpc>
            </a:pPr>
            <a:r>
              <a:rPr lang="en-US" sz="2800" b="1">
                <a:solidFill>
                  <a:srgbClr val="006CCD"/>
                </a:solidFill>
                <a:latin typeface="Times New Roman Semi-Bold"/>
                <a:ea typeface="Times New Roman Semi-Bold"/>
                <a:cs typeface="Times New Roman Semi-Bold"/>
                <a:sym typeface="Times New Roman Semi-Bold"/>
              </a:rPr>
              <a:t>Durability</a:t>
            </a:r>
          </a:p>
        </p:txBody>
      </p:sp>
      <p:sp>
        <p:nvSpPr>
          <p:cNvPr id="23" name="TextBox 23"/>
          <p:cNvSpPr txBox="1"/>
          <p:nvPr/>
        </p:nvSpPr>
        <p:spPr>
          <a:xfrm>
            <a:off x="12931469" y="3046872"/>
            <a:ext cx="4293637" cy="396020"/>
          </a:xfrm>
          <a:prstGeom prst="rect">
            <a:avLst/>
          </a:prstGeom>
        </p:spPr>
        <p:txBody>
          <a:bodyPr lIns="0" tIns="0" rIns="0" bIns="0" rtlCol="0" anchor="t">
            <a:spAutoFit/>
          </a:bodyPr>
          <a:lstStyle/>
          <a:p>
            <a:pPr algn="ctr">
              <a:lnSpc>
                <a:spcPts val="2492"/>
              </a:lnSpc>
            </a:pPr>
            <a:r>
              <a:rPr lang="en-US" sz="2800" b="1">
                <a:solidFill>
                  <a:srgbClr val="006CCD"/>
                </a:solidFill>
                <a:latin typeface="Times New Roman Semi-Bold"/>
                <a:ea typeface="Times New Roman Semi-Bold"/>
                <a:cs typeface="Times New Roman Semi-Bold"/>
                <a:sym typeface="Times New Roman Semi-Bold"/>
              </a:rPr>
              <a:t>Target Audience</a:t>
            </a:r>
          </a:p>
        </p:txBody>
      </p:sp>
      <p:sp>
        <p:nvSpPr>
          <p:cNvPr id="24" name="TextBox 24"/>
          <p:cNvSpPr txBox="1"/>
          <p:nvPr/>
        </p:nvSpPr>
        <p:spPr>
          <a:xfrm>
            <a:off x="773915" y="3949996"/>
            <a:ext cx="4657519" cy="4391025"/>
          </a:xfrm>
          <a:prstGeom prst="rect">
            <a:avLst/>
          </a:prstGeom>
        </p:spPr>
        <p:txBody>
          <a:bodyPr lIns="0" tIns="0" rIns="0" bIns="0" rtlCol="0" anchor="t">
            <a:spAutoFit/>
          </a:bodyPr>
          <a:lstStyle/>
          <a:p>
            <a:pPr marL="647700" lvl="1" indent="-323850" algn="l">
              <a:lnSpc>
                <a:spcPts val="4200"/>
              </a:lnSpc>
              <a:buAutoNum type="arabicPeriod"/>
            </a:pPr>
            <a:r>
              <a:rPr lang="en-US" sz="3000" b="1">
                <a:solidFill>
                  <a:srgbClr val="FFFFFF"/>
                </a:solidFill>
                <a:latin typeface="Times New Roman Medium"/>
                <a:ea typeface="Times New Roman Medium"/>
                <a:cs typeface="Times New Roman Medium"/>
                <a:sym typeface="Times New Roman Medium"/>
              </a:rPr>
              <a:t> Global Findex data covers 123 economies.</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a:t>
            </a:r>
            <a:r>
              <a:rPr lang="en-US" sz="3000" b="1">
                <a:solidFill>
                  <a:srgbClr val="FFFFFF"/>
                </a:solidFill>
                <a:latin typeface="Times New Roman Medium"/>
                <a:ea typeface="Times New Roman Medium"/>
                <a:cs typeface="Times New Roman Medium"/>
                <a:sym typeface="Times New Roman Medium"/>
              </a:rPr>
              <a:t>Cash preference, credit barriers, &amp; digital divides exist globally.</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a:t>
            </a:r>
            <a:r>
              <a:rPr lang="en-US" sz="3000" b="1">
                <a:solidFill>
                  <a:srgbClr val="FFFFFF"/>
                </a:solidFill>
                <a:latin typeface="Times New Roman Medium"/>
                <a:ea typeface="Times New Roman Medium"/>
                <a:cs typeface="Times New Roman Medium"/>
                <a:sym typeface="Times New Roman Medium"/>
              </a:rPr>
              <a:t>Findings applicable worldwide with regional adjustments.</a:t>
            </a:r>
          </a:p>
        </p:txBody>
      </p:sp>
      <p:sp>
        <p:nvSpPr>
          <p:cNvPr id="25" name="TextBox 25"/>
          <p:cNvSpPr txBox="1"/>
          <p:nvPr/>
        </p:nvSpPr>
        <p:spPr>
          <a:xfrm>
            <a:off x="6766755" y="4001757"/>
            <a:ext cx="4754489" cy="3829050"/>
          </a:xfrm>
          <a:prstGeom prst="rect">
            <a:avLst/>
          </a:prstGeom>
        </p:spPr>
        <p:txBody>
          <a:bodyPr lIns="0" tIns="0" rIns="0" bIns="0" rtlCol="0" anchor="t">
            <a:spAutoFit/>
          </a:bodyPr>
          <a:lstStyle/>
          <a:p>
            <a:pPr marL="647700" lvl="1" indent="-323850" algn="l">
              <a:lnSpc>
                <a:spcPts val="4200"/>
              </a:lnSpc>
              <a:buAutoNum type="arabicPeriod"/>
            </a:pPr>
            <a:r>
              <a:rPr lang="en-US" sz="3000" b="1">
                <a:solidFill>
                  <a:srgbClr val="FFFFFF"/>
                </a:solidFill>
                <a:latin typeface="Times New Roman Medium"/>
                <a:ea typeface="Times New Roman Medium"/>
                <a:cs typeface="Times New Roman Medium"/>
                <a:sym typeface="Times New Roman Medium"/>
              </a:rPr>
              <a:t> Relevant over time, despite using 2021 data.</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Core issues persist as financial services evolve.</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a:t>
            </a:r>
            <a:r>
              <a:rPr lang="en-US" sz="3000" b="1">
                <a:solidFill>
                  <a:srgbClr val="FFFFFF"/>
                </a:solidFill>
                <a:latin typeface="Times New Roman Medium"/>
                <a:ea typeface="Times New Roman Medium"/>
                <a:cs typeface="Times New Roman Medium"/>
                <a:sym typeface="Times New Roman Medium"/>
              </a:rPr>
              <a:t>Future research can track progress with updated data.</a:t>
            </a:r>
          </a:p>
        </p:txBody>
      </p:sp>
      <p:sp>
        <p:nvSpPr>
          <p:cNvPr id="26" name="TextBox 26"/>
          <p:cNvSpPr txBox="1"/>
          <p:nvPr/>
        </p:nvSpPr>
        <p:spPr>
          <a:xfrm>
            <a:off x="12565987" y="4001757"/>
            <a:ext cx="5086581" cy="3848100"/>
          </a:xfrm>
          <a:prstGeom prst="rect">
            <a:avLst/>
          </a:prstGeom>
        </p:spPr>
        <p:txBody>
          <a:bodyPr lIns="0" tIns="0" rIns="0" bIns="0" rtlCol="0" anchor="t">
            <a:spAutoFit/>
          </a:bodyPr>
          <a:lstStyle/>
          <a:p>
            <a:pPr marL="647700" lvl="1" indent="-323850" algn="l">
              <a:lnSpc>
                <a:spcPts val="4200"/>
              </a:lnSpc>
              <a:buAutoNum type="arabicPeriod"/>
            </a:pPr>
            <a:r>
              <a:rPr lang="en-US" sz="3000" b="1">
                <a:solidFill>
                  <a:srgbClr val="FFFFFF"/>
                </a:solidFill>
                <a:latin typeface="Times New Roman Medium"/>
                <a:ea typeface="Times New Roman Medium"/>
                <a:cs typeface="Times New Roman Medium"/>
                <a:sym typeface="Times New Roman Medium"/>
              </a:rPr>
              <a:t> Scalable to diverse populations.</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a:t>
            </a:r>
            <a:r>
              <a:rPr lang="en-US" sz="3000" b="1">
                <a:solidFill>
                  <a:srgbClr val="FFFFFF"/>
                </a:solidFill>
                <a:latin typeface="Times New Roman Medium"/>
                <a:ea typeface="Times New Roman Medium"/>
                <a:cs typeface="Times New Roman Medium"/>
                <a:sym typeface="Times New Roman Medium"/>
              </a:rPr>
              <a:t>Considers income,  gender, location.</a:t>
            </a:r>
          </a:p>
          <a:p>
            <a:pPr marL="647700" lvl="1" indent="-323850" algn="l">
              <a:lnSpc>
                <a:spcPts val="4200"/>
              </a:lnSpc>
              <a:buAutoNum type="arabicPeriod"/>
            </a:pPr>
            <a:r>
              <a:rPr lang="en-US" sz="3000">
                <a:solidFill>
                  <a:srgbClr val="FFFFFF"/>
                </a:solidFill>
                <a:latin typeface="Times New Roman"/>
                <a:ea typeface="Times New Roman"/>
                <a:cs typeface="Times New Roman"/>
                <a:sym typeface="Times New Roman"/>
              </a:rPr>
              <a:t> </a:t>
            </a:r>
            <a:r>
              <a:rPr lang="en-US" sz="3000" b="1">
                <a:solidFill>
                  <a:srgbClr val="FFFFFF"/>
                </a:solidFill>
                <a:latin typeface="Times New Roman Medium"/>
                <a:ea typeface="Times New Roman Medium"/>
                <a:cs typeface="Times New Roman Medium"/>
                <a:sym typeface="Times New Roman Medium"/>
              </a:rPr>
              <a:t>Expand to include education, employment, age, etc.</a:t>
            </a:r>
          </a:p>
        </p:txBody>
      </p:sp>
      <p:sp>
        <p:nvSpPr>
          <p:cNvPr id="27" name="TextBox 27"/>
          <p:cNvSpPr txBox="1"/>
          <p:nvPr/>
        </p:nvSpPr>
        <p:spPr>
          <a:xfrm>
            <a:off x="6904777" y="832969"/>
            <a:ext cx="4515560"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Bold"/>
                <a:ea typeface="Times New Roman Bold"/>
                <a:cs typeface="Times New Roman Bold"/>
                <a:sym typeface="Times New Roman Bold"/>
              </a:rPr>
              <a:t>Scalability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9852382" y="6678764"/>
            <a:ext cx="632041" cy="632041"/>
          </a:xfrm>
          <a:custGeom>
            <a:avLst/>
            <a:gdLst/>
            <a:ahLst/>
            <a:cxnLst/>
            <a:rect l="l" t="t" r="r" b="b"/>
            <a:pathLst>
              <a:path w="632041" h="632041">
                <a:moveTo>
                  <a:pt x="0" y="0"/>
                </a:moveTo>
                <a:lnTo>
                  <a:pt x="632041" y="0"/>
                </a:lnTo>
                <a:lnTo>
                  <a:pt x="632041" y="632041"/>
                </a:lnTo>
                <a:lnTo>
                  <a:pt x="0" y="6320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852382" y="5003760"/>
            <a:ext cx="632041" cy="632041"/>
          </a:xfrm>
          <a:custGeom>
            <a:avLst/>
            <a:gdLst/>
            <a:ahLst/>
            <a:cxnLst/>
            <a:rect l="l" t="t" r="r" b="b"/>
            <a:pathLst>
              <a:path w="632041" h="632041">
                <a:moveTo>
                  <a:pt x="0" y="0"/>
                </a:moveTo>
                <a:lnTo>
                  <a:pt x="632041" y="0"/>
                </a:lnTo>
                <a:lnTo>
                  <a:pt x="632041" y="632041"/>
                </a:lnTo>
                <a:lnTo>
                  <a:pt x="0" y="632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348449" y="4013160"/>
            <a:ext cx="10358151" cy="1739707"/>
          </a:xfrm>
          <a:prstGeom prst="rect">
            <a:avLst/>
          </a:prstGeom>
        </p:spPr>
        <p:txBody>
          <a:bodyPr wrap="square" lIns="0" tIns="0" rIns="0" bIns="0" rtlCol="0" anchor="t">
            <a:spAutoFit/>
          </a:bodyPr>
          <a:lstStyle/>
          <a:p>
            <a:pPr algn="l">
              <a:lnSpc>
                <a:spcPts val="13350"/>
              </a:lnSpc>
            </a:pPr>
            <a:r>
              <a:rPr lang="en-US" sz="15000" b="1" dirty="0">
                <a:solidFill>
                  <a:srgbClr val="3E67C8"/>
                </a:solidFill>
                <a:latin typeface="Times New Roman Bold"/>
                <a:ea typeface="Times New Roman Bold"/>
                <a:cs typeface="Times New Roman Bold"/>
                <a:sym typeface="Times New Roman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12851" y="-237247"/>
            <a:ext cx="18400851" cy="1819811"/>
            <a:chOff x="0" y="0"/>
            <a:chExt cx="2564579" cy="253632"/>
          </a:xfrm>
        </p:grpSpPr>
        <p:sp>
          <p:nvSpPr>
            <p:cNvPr id="4" name="Freeform 4"/>
            <p:cNvSpPr/>
            <p:nvPr/>
          </p:nvSpPr>
          <p:spPr>
            <a:xfrm>
              <a:off x="0" y="0"/>
              <a:ext cx="2564579" cy="253632"/>
            </a:xfrm>
            <a:custGeom>
              <a:avLst/>
              <a:gdLst/>
              <a:ahLst/>
              <a:cxnLst/>
              <a:rect l="l" t="t" r="r" b="b"/>
              <a:pathLst>
                <a:path w="2564579" h="253632">
                  <a:moveTo>
                    <a:pt x="0" y="0"/>
                  </a:moveTo>
                  <a:lnTo>
                    <a:pt x="2564579" y="0"/>
                  </a:lnTo>
                  <a:lnTo>
                    <a:pt x="2564579" y="253632"/>
                  </a:lnTo>
                  <a:lnTo>
                    <a:pt x="0" y="253632"/>
                  </a:lnTo>
                  <a:close/>
                </a:path>
              </a:pathLst>
            </a:custGeom>
            <a:solidFill>
              <a:srgbClr val="006CCD"/>
            </a:solidFill>
          </p:spPr>
        </p:sp>
        <p:sp>
          <p:nvSpPr>
            <p:cNvPr id="5" name="TextBox 5"/>
            <p:cNvSpPr txBox="1"/>
            <p:nvPr/>
          </p:nvSpPr>
          <p:spPr>
            <a:xfrm>
              <a:off x="0" y="-57150"/>
              <a:ext cx="2564579" cy="310782"/>
            </a:xfrm>
            <a:prstGeom prst="rect">
              <a:avLst/>
            </a:prstGeom>
          </p:spPr>
          <p:txBody>
            <a:bodyPr lIns="50800" tIns="50800" rIns="50800" bIns="50800" rtlCol="0" anchor="ctr"/>
            <a:lstStyle/>
            <a:p>
              <a:pPr algn="ctr">
                <a:lnSpc>
                  <a:spcPts val="2199"/>
                </a:lnSpc>
              </a:pPr>
              <a:endParaRPr/>
            </a:p>
          </p:txBody>
        </p:sp>
      </p:grpSp>
      <p:sp>
        <p:nvSpPr>
          <p:cNvPr id="6" name="TextBox 6"/>
          <p:cNvSpPr txBox="1"/>
          <p:nvPr/>
        </p:nvSpPr>
        <p:spPr>
          <a:xfrm>
            <a:off x="4936257" y="342745"/>
            <a:ext cx="8415485" cy="1031528"/>
          </a:xfrm>
          <a:prstGeom prst="rect">
            <a:avLst/>
          </a:prstGeom>
        </p:spPr>
        <p:txBody>
          <a:bodyPr lIns="0" tIns="0" rIns="0" bIns="0" rtlCol="0" anchor="t">
            <a:spAutoFit/>
          </a:bodyPr>
          <a:lstStyle/>
          <a:p>
            <a:pPr algn="ctr">
              <a:lnSpc>
                <a:spcPts val="6523"/>
              </a:lnSpc>
            </a:pPr>
            <a:r>
              <a:rPr lang="en-US" sz="7329" b="1">
                <a:solidFill>
                  <a:srgbClr val="FFFFFF"/>
                </a:solidFill>
                <a:latin typeface="Times New Roman Bold"/>
                <a:ea typeface="Times New Roman Bold"/>
                <a:cs typeface="Times New Roman Bold"/>
                <a:sym typeface="Times New Roman Bold"/>
              </a:rPr>
              <a:t>Problem Statement</a:t>
            </a:r>
          </a:p>
        </p:txBody>
      </p:sp>
      <p:sp>
        <p:nvSpPr>
          <p:cNvPr id="7" name="TextBox 7"/>
          <p:cNvSpPr txBox="1"/>
          <p:nvPr/>
        </p:nvSpPr>
        <p:spPr>
          <a:xfrm>
            <a:off x="716724" y="5724568"/>
            <a:ext cx="16334335" cy="3324225"/>
          </a:xfrm>
          <a:prstGeom prst="rect">
            <a:avLst/>
          </a:prstGeom>
        </p:spPr>
        <p:txBody>
          <a:bodyPr lIns="0" tIns="0" rIns="0" bIns="0" rtlCol="0" anchor="t">
            <a:spAutoFit/>
          </a:bodyPr>
          <a:lstStyle/>
          <a:p>
            <a:pPr algn="l">
              <a:lnSpc>
                <a:spcPts val="4200"/>
              </a:lnSpc>
            </a:pPr>
            <a:r>
              <a:rPr lang="en-US" sz="3000" b="1">
                <a:solidFill>
                  <a:srgbClr val="006CCD"/>
                </a:solidFill>
                <a:latin typeface="Times New Roman Bold"/>
                <a:ea typeface="Times New Roman Bold"/>
                <a:cs typeface="Times New Roman Bold"/>
                <a:sym typeface="Times New Roman Bold"/>
              </a:rPr>
              <a:t>Cash Credit Paradox </a:t>
            </a:r>
            <a:r>
              <a:rPr lang="en-US" sz="3000">
                <a:solidFill>
                  <a:srgbClr val="006CCD"/>
                </a:solidFill>
                <a:latin typeface="Times New Roman"/>
                <a:ea typeface="Times New Roman"/>
                <a:cs typeface="Times New Roman"/>
                <a:sym typeface="Times New Roman"/>
              </a:rPr>
              <a:t>- Financially included individuals still rely on informal borrowing due to loan access barriers.</a:t>
            </a:r>
          </a:p>
          <a:p>
            <a:pPr algn="l">
              <a:lnSpc>
                <a:spcPts val="2400"/>
              </a:lnSpc>
            </a:pPr>
            <a:endParaRPr lang="en-US" sz="3000">
              <a:solidFill>
                <a:srgbClr val="006CCD"/>
              </a:solidFill>
              <a:latin typeface="Times New Roman"/>
              <a:ea typeface="Times New Roman"/>
              <a:cs typeface="Times New Roman"/>
              <a:sym typeface="Times New Roman"/>
            </a:endParaRPr>
          </a:p>
          <a:p>
            <a:pPr algn="l">
              <a:lnSpc>
                <a:spcPts val="4200"/>
              </a:lnSpc>
            </a:pPr>
            <a:r>
              <a:rPr lang="en-US" sz="3000" b="1">
                <a:solidFill>
                  <a:srgbClr val="006CCD"/>
                </a:solidFill>
                <a:latin typeface="Times New Roman Bold"/>
                <a:ea typeface="Times New Roman Bold"/>
                <a:cs typeface="Times New Roman Bold"/>
                <a:sym typeface="Times New Roman Bold"/>
              </a:rPr>
              <a:t>Digital Divide</a:t>
            </a:r>
            <a:r>
              <a:rPr lang="en-US" sz="3000">
                <a:solidFill>
                  <a:srgbClr val="006CCD"/>
                </a:solidFill>
                <a:latin typeface="Times New Roman"/>
                <a:ea typeface="Times New Roman"/>
                <a:cs typeface="Times New Roman"/>
                <a:sym typeface="Times New Roman"/>
              </a:rPr>
              <a:t> - Limited skills and resources hinder the shift from cash to digital payments.</a:t>
            </a:r>
          </a:p>
          <a:p>
            <a:pPr algn="ctr">
              <a:lnSpc>
                <a:spcPts val="2400"/>
              </a:lnSpc>
            </a:pPr>
            <a:endParaRPr lang="en-US" sz="3000">
              <a:solidFill>
                <a:srgbClr val="006CCD"/>
              </a:solidFill>
              <a:latin typeface="Times New Roman"/>
              <a:ea typeface="Times New Roman"/>
              <a:cs typeface="Times New Roman"/>
              <a:sym typeface="Times New Roman"/>
            </a:endParaRPr>
          </a:p>
          <a:p>
            <a:pPr algn="l">
              <a:lnSpc>
                <a:spcPts val="4200"/>
              </a:lnSpc>
            </a:pPr>
            <a:r>
              <a:rPr lang="en-US" sz="3000" b="1">
                <a:solidFill>
                  <a:srgbClr val="006CCD"/>
                </a:solidFill>
                <a:latin typeface="Times New Roman Bold"/>
                <a:ea typeface="Times New Roman Bold"/>
                <a:cs typeface="Times New Roman Bold"/>
                <a:sym typeface="Times New Roman Bold"/>
              </a:rPr>
              <a:t>Financial Resilience</a:t>
            </a:r>
            <a:r>
              <a:rPr lang="en-US" sz="3000">
                <a:solidFill>
                  <a:srgbClr val="006CCD"/>
                </a:solidFill>
                <a:latin typeface="Times New Roman"/>
                <a:ea typeface="Times New Roman"/>
                <a:cs typeface="Times New Roman"/>
                <a:sym typeface="Times New Roman"/>
              </a:rPr>
              <a:t> - Building trust, literacy, and access to strengthen financial stability.</a:t>
            </a:r>
          </a:p>
          <a:p>
            <a:pPr algn="l">
              <a:lnSpc>
                <a:spcPts val="4200"/>
              </a:lnSpc>
            </a:pPr>
            <a:endParaRPr lang="en-US" sz="3000">
              <a:solidFill>
                <a:srgbClr val="006CCD"/>
              </a:solidFill>
              <a:latin typeface="Times New Roman"/>
              <a:ea typeface="Times New Roman"/>
              <a:cs typeface="Times New Roman"/>
              <a:sym typeface="Times New Roman"/>
            </a:endParaRPr>
          </a:p>
        </p:txBody>
      </p:sp>
      <p:sp>
        <p:nvSpPr>
          <p:cNvPr id="8" name="TextBox 8"/>
          <p:cNvSpPr txBox="1"/>
          <p:nvPr/>
        </p:nvSpPr>
        <p:spPr>
          <a:xfrm>
            <a:off x="716724" y="2428875"/>
            <a:ext cx="16854551" cy="2714625"/>
          </a:xfrm>
          <a:prstGeom prst="rect">
            <a:avLst/>
          </a:prstGeom>
        </p:spPr>
        <p:txBody>
          <a:bodyPr lIns="0" tIns="0" rIns="0" bIns="0" rtlCol="0" anchor="t">
            <a:spAutoFit/>
          </a:bodyPr>
          <a:lstStyle/>
          <a:p>
            <a:pPr algn="l">
              <a:lnSpc>
                <a:spcPts val="4200"/>
              </a:lnSpc>
              <a:spcBef>
                <a:spcPct val="0"/>
              </a:spcBef>
            </a:pPr>
            <a:r>
              <a:rPr lang="en-US" sz="3000">
                <a:solidFill>
                  <a:srgbClr val="006CCD"/>
                </a:solidFill>
                <a:latin typeface="Times New Roman"/>
                <a:ea typeface="Times New Roman"/>
                <a:cs typeface="Times New Roman"/>
                <a:sym typeface="Times New Roman"/>
              </a:rPr>
              <a:t>Many individuals with bank accounts still prefer cash transactions due to distrust in formal financial institutions, low financial literacy, and economic challenges. This reliance on cash creates a "cash credit paradox," where those who are financially included face barriers in accessing formal loans, often resorting to informal borrowing. Additionally, the “digital divide” complicates access to digital financial services, highlighting the need for solutions that enhance “financial resilience” and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775603" y="3390729"/>
            <a:ext cx="3539516" cy="35395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6CCD">
                      <a:alpha val="0"/>
                    </a:srgbClr>
                  </a:gs>
                  <a:gs pos="50000">
                    <a:srgbClr val="2376D4">
                      <a:alpha val="100000"/>
                    </a:srgbClr>
                  </a:gs>
                  <a:gs pos="100000">
                    <a:srgbClr val="2376D4">
                      <a:alpha val="100000"/>
                    </a:srgbClr>
                  </a:gs>
                </a:gsLst>
                <a:lin ang="0"/>
              </a:gra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5176179" y="3390729"/>
            <a:ext cx="3539516" cy="353951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6CCD">
                      <a:alpha val="0"/>
                    </a:srgbClr>
                  </a:gs>
                  <a:gs pos="50000">
                    <a:srgbClr val="2376D4">
                      <a:alpha val="100000"/>
                    </a:srgbClr>
                  </a:gs>
                  <a:gs pos="100000">
                    <a:srgbClr val="2376D4">
                      <a:alpha val="10000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9576756" y="3390729"/>
            <a:ext cx="3539516" cy="353951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6CCD">
                      <a:alpha val="0"/>
                    </a:srgbClr>
                  </a:gs>
                  <a:gs pos="50000">
                    <a:srgbClr val="2376D4">
                      <a:alpha val="100000"/>
                    </a:srgbClr>
                  </a:gs>
                  <a:gs pos="100000">
                    <a:srgbClr val="2376D4">
                      <a:alpha val="100000"/>
                    </a:srgbClr>
                  </a:gs>
                </a:gsLst>
                <a:lin ang="0"/>
              </a:gra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3972881" y="3356755"/>
            <a:ext cx="3539516" cy="353951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6CCD">
                      <a:alpha val="0"/>
                    </a:srgbClr>
                  </a:gs>
                  <a:gs pos="50000">
                    <a:srgbClr val="2376D4">
                      <a:alpha val="100000"/>
                    </a:srgbClr>
                  </a:gs>
                  <a:gs pos="100000">
                    <a:srgbClr val="2376D4">
                      <a:alpha val="100000"/>
                    </a:srgbClr>
                  </a:gs>
                </a:gsLst>
                <a:lin ang="0"/>
              </a:gra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199"/>
                </a:lnSpc>
              </a:pPr>
              <a:endParaRPr/>
            </a:p>
          </p:txBody>
        </p:sp>
      </p:grpSp>
      <p:sp>
        <p:nvSpPr>
          <p:cNvPr id="15" name="TextBox 15"/>
          <p:cNvSpPr txBox="1"/>
          <p:nvPr/>
        </p:nvSpPr>
        <p:spPr>
          <a:xfrm>
            <a:off x="7870097" y="8548995"/>
            <a:ext cx="2980486" cy="309048"/>
          </a:xfrm>
          <a:prstGeom prst="rect">
            <a:avLst/>
          </a:prstGeom>
        </p:spPr>
        <p:txBody>
          <a:bodyPr lIns="0" tIns="0" rIns="0" bIns="0" rtlCol="0" anchor="t">
            <a:spAutoFit/>
          </a:bodyPr>
          <a:lstStyle/>
          <a:p>
            <a:pPr algn="l">
              <a:lnSpc>
                <a:spcPts val="2390"/>
              </a:lnSpc>
            </a:pPr>
            <a:r>
              <a:rPr lang="en-US" sz="1707" b="1">
                <a:solidFill>
                  <a:srgbClr val="FFFFFF"/>
                </a:solidFill>
                <a:latin typeface="Poppins Semi-Bold"/>
                <a:ea typeface="Poppins Semi-Bold"/>
                <a:cs typeface="Poppins Semi-Bold"/>
                <a:sym typeface="Poppins Semi-Bold"/>
              </a:rPr>
              <a:t>www.reallygreatsite.com</a:t>
            </a:r>
          </a:p>
        </p:txBody>
      </p:sp>
      <p:sp>
        <p:nvSpPr>
          <p:cNvPr id="16" name="TextBox 16"/>
          <p:cNvSpPr txBox="1"/>
          <p:nvPr/>
        </p:nvSpPr>
        <p:spPr>
          <a:xfrm>
            <a:off x="6348677" y="1104900"/>
            <a:ext cx="5590646"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Bold"/>
                <a:ea typeface="Times New Roman Bold"/>
                <a:cs typeface="Times New Roman Bold"/>
                <a:sym typeface="Times New Roman Bold"/>
              </a:rPr>
              <a:t>Methodology</a:t>
            </a:r>
          </a:p>
        </p:txBody>
      </p:sp>
      <p:sp>
        <p:nvSpPr>
          <p:cNvPr id="17" name="TextBox 17"/>
          <p:cNvSpPr txBox="1"/>
          <p:nvPr/>
        </p:nvSpPr>
        <p:spPr>
          <a:xfrm>
            <a:off x="1226482" y="3960247"/>
            <a:ext cx="2637758" cy="2286325"/>
          </a:xfrm>
          <a:prstGeom prst="rect">
            <a:avLst/>
          </a:prstGeom>
        </p:spPr>
        <p:txBody>
          <a:bodyPr lIns="0" tIns="0" rIns="0" bIns="0" rtlCol="0" anchor="t">
            <a:spAutoFit/>
          </a:bodyPr>
          <a:lstStyle/>
          <a:p>
            <a:pPr algn="ctr">
              <a:lnSpc>
                <a:spcPts val="4414"/>
              </a:lnSpc>
            </a:pPr>
            <a:r>
              <a:rPr lang="en-US" sz="3153" b="1">
                <a:solidFill>
                  <a:srgbClr val="006CCD"/>
                </a:solidFill>
                <a:latin typeface="Times New Roman Bold"/>
                <a:ea typeface="Times New Roman Bold"/>
                <a:cs typeface="Times New Roman Bold"/>
                <a:sym typeface="Times New Roman Bold"/>
              </a:rPr>
              <a:t>Data Preprocessing and </a:t>
            </a:r>
          </a:p>
          <a:p>
            <a:pPr algn="ctr">
              <a:lnSpc>
                <a:spcPts val="4414"/>
              </a:lnSpc>
              <a:spcBef>
                <a:spcPct val="0"/>
              </a:spcBef>
            </a:pPr>
            <a:r>
              <a:rPr lang="en-US" sz="3153" b="1">
                <a:solidFill>
                  <a:srgbClr val="006CCD"/>
                </a:solidFill>
                <a:latin typeface="Times New Roman Bold"/>
                <a:ea typeface="Times New Roman Bold"/>
                <a:cs typeface="Times New Roman Bold"/>
                <a:sym typeface="Times New Roman Bold"/>
              </a:rPr>
              <a:t>Cleaning</a:t>
            </a:r>
          </a:p>
        </p:txBody>
      </p:sp>
      <p:sp>
        <p:nvSpPr>
          <p:cNvPr id="18" name="TextBox 18"/>
          <p:cNvSpPr txBox="1"/>
          <p:nvPr/>
        </p:nvSpPr>
        <p:spPr>
          <a:xfrm>
            <a:off x="5550329" y="3960247"/>
            <a:ext cx="2791218" cy="2286325"/>
          </a:xfrm>
          <a:prstGeom prst="rect">
            <a:avLst/>
          </a:prstGeom>
        </p:spPr>
        <p:txBody>
          <a:bodyPr lIns="0" tIns="0" rIns="0" bIns="0" rtlCol="0" anchor="t">
            <a:spAutoFit/>
          </a:bodyPr>
          <a:lstStyle/>
          <a:p>
            <a:pPr algn="ctr">
              <a:lnSpc>
                <a:spcPts val="4414"/>
              </a:lnSpc>
              <a:spcBef>
                <a:spcPct val="0"/>
              </a:spcBef>
            </a:pPr>
            <a:r>
              <a:rPr lang="en-US" sz="3153" b="1">
                <a:solidFill>
                  <a:srgbClr val="006CCD"/>
                </a:solidFill>
                <a:latin typeface="Times New Roman Bold"/>
                <a:ea typeface="Times New Roman Bold"/>
                <a:cs typeface="Times New Roman Bold"/>
                <a:sym typeface="Times New Roman Bold"/>
              </a:rPr>
              <a:t>Exploratory Data Analysis (EDA) and Data Visualizations</a:t>
            </a:r>
          </a:p>
        </p:txBody>
      </p:sp>
      <p:sp>
        <p:nvSpPr>
          <p:cNvPr id="19" name="TextBox 19"/>
          <p:cNvSpPr txBox="1"/>
          <p:nvPr/>
        </p:nvSpPr>
        <p:spPr>
          <a:xfrm>
            <a:off x="9648671" y="4275889"/>
            <a:ext cx="3467602" cy="1725677"/>
          </a:xfrm>
          <a:prstGeom prst="rect">
            <a:avLst/>
          </a:prstGeom>
        </p:spPr>
        <p:txBody>
          <a:bodyPr lIns="0" tIns="0" rIns="0" bIns="0" rtlCol="0" anchor="t">
            <a:spAutoFit/>
          </a:bodyPr>
          <a:lstStyle/>
          <a:p>
            <a:pPr algn="ctr">
              <a:lnSpc>
                <a:spcPts val="4414"/>
              </a:lnSpc>
              <a:spcBef>
                <a:spcPct val="0"/>
              </a:spcBef>
            </a:pPr>
            <a:r>
              <a:rPr lang="en-US" sz="3153" b="1">
                <a:solidFill>
                  <a:srgbClr val="006CCD"/>
                </a:solidFill>
                <a:latin typeface="Times New Roman Bold"/>
                <a:ea typeface="Times New Roman Bold"/>
                <a:cs typeface="Times New Roman Bold"/>
                <a:sym typeface="Times New Roman Bold"/>
              </a:rPr>
              <a:t>Advanced Data Analytics using PowerBI</a:t>
            </a:r>
          </a:p>
        </p:txBody>
      </p:sp>
      <p:sp>
        <p:nvSpPr>
          <p:cNvPr id="20" name="TextBox 20"/>
          <p:cNvSpPr txBox="1"/>
          <p:nvPr/>
        </p:nvSpPr>
        <p:spPr>
          <a:xfrm>
            <a:off x="14047349" y="3995565"/>
            <a:ext cx="3458707" cy="2286325"/>
          </a:xfrm>
          <a:prstGeom prst="rect">
            <a:avLst/>
          </a:prstGeom>
        </p:spPr>
        <p:txBody>
          <a:bodyPr lIns="0" tIns="0" rIns="0" bIns="0" rtlCol="0" anchor="t">
            <a:spAutoFit/>
          </a:bodyPr>
          <a:lstStyle/>
          <a:p>
            <a:pPr algn="ctr">
              <a:lnSpc>
                <a:spcPts val="4414"/>
              </a:lnSpc>
            </a:pPr>
            <a:r>
              <a:rPr lang="en-US" sz="3153" b="1">
                <a:solidFill>
                  <a:srgbClr val="006CCD"/>
                </a:solidFill>
                <a:latin typeface="Times New Roman Bold"/>
                <a:ea typeface="Times New Roman Bold"/>
                <a:cs typeface="Times New Roman Bold"/>
                <a:sym typeface="Times New Roman Bold"/>
              </a:rPr>
              <a:t>Data</a:t>
            </a:r>
          </a:p>
          <a:p>
            <a:pPr algn="ctr">
              <a:lnSpc>
                <a:spcPts val="4414"/>
              </a:lnSpc>
              <a:spcBef>
                <a:spcPct val="0"/>
              </a:spcBef>
            </a:pPr>
            <a:r>
              <a:rPr lang="en-US" sz="3153" b="1">
                <a:solidFill>
                  <a:srgbClr val="006CCD"/>
                </a:solidFill>
                <a:latin typeface="Times New Roman Bold"/>
                <a:ea typeface="Times New Roman Bold"/>
                <a:cs typeface="Times New Roman Bold"/>
                <a:sym typeface="Times New Roman Bold"/>
              </a:rPr>
              <a:t>Modeling using Random Forest Classifier</a:t>
            </a:r>
          </a:p>
        </p:txBody>
      </p:sp>
      <p:sp>
        <p:nvSpPr>
          <p:cNvPr id="21" name="Freeform 21"/>
          <p:cNvSpPr/>
          <p:nvPr/>
        </p:nvSpPr>
        <p:spPr>
          <a:xfrm>
            <a:off x="-4949133" y="-514177"/>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3">
              <a:alphaModFix amt="32999"/>
            </a:blip>
            <a:stretch>
              <a:fillRect/>
            </a:stretch>
          </a:blipFill>
        </p:spPr>
      </p:sp>
      <p:grpSp>
        <p:nvGrpSpPr>
          <p:cNvPr id="22" name="Group 22"/>
          <p:cNvGrpSpPr/>
          <p:nvPr/>
        </p:nvGrpSpPr>
        <p:grpSpPr>
          <a:xfrm>
            <a:off x="11285449" y="-1275370"/>
            <a:ext cx="8792923" cy="4237186"/>
            <a:chOff x="0" y="0"/>
            <a:chExt cx="406400" cy="195838"/>
          </a:xfrm>
        </p:grpSpPr>
        <p:sp>
          <p:nvSpPr>
            <p:cNvPr id="23" name="Freeform 23"/>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24" name="TextBox 24"/>
            <p:cNvSpPr txBox="1"/>
            <p:nvPr/>
          </p:nvSpPr>
          <p:spPr>
            <a:xfrm>
              <a:off x="101600" y="-57150"/>
              <a:ext cx="203200" cy="252988"/>
            </a:xfrm>
            <a:prstGeom prst="rect">
              <a:avLst/>
            </a:prstGeom>
          </p:spPr>
          <p:txBody>
            <a:bodyPr lIns="50800" tIns="50800" rIns="50800" bIns="50800" rtlCol="0" anchor="ctr"/>
            <a:lstStyle/>
            <a:p>
              <a:pPr algn="ctr">
                <a:lnSpc>
                  <a:spcPts val="2199"/>
                </a:lnSpc>
              </a:pPr>
              <a:endParaRPr/>
            </a:p>
          </p:txBody>
        </p:sp>
      </p:grpSp>
      <p:grpSp>
        <p:nvGrpSpPr>
          <p:cNvPr id="25" name="Group 25"/>
          <p:cNvGrpSpPr/>
          <p:nvPr/>
        </p:nvGrpSpPr>
        <p:grpSpPr>
          <a:xfrm>
            <a:off x="10850583" y="6930245"/>
            <a:ext cx="8772604" cy="4397760"/>
            <a:chOff x="0" y="0"/>
            <a:chExt cx="417592" cy="209341"/>
          </a:xfrm>
        </p:grpSpPr>
        <p:sp>
          <p:nvSpPr>
            <p:cNvPr id="26" name="Freeform 26"/>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27" name="TextBox 27"/>
            <p:cNvSpPr txBox="1"/>
            <p:nvPr/>
          </p:nvSpPr>
          <p:spPr>
            <a:xfrm>
              <a:off x="101600" y="-57150"/>
              <a:ext cx="214392" cy="266491"/>
            </a:xfrm>
            <a:prstGeom prst="rect">
              <a:avLst/>
            </a:prstGeom>
          </p:spPr>
          <p:txBody>
            <a:bodyPr lIns="50800" tIns="50800" rIns="50800" bIns="50800" rtlCol="0" anchor="ctr"/>
            <a:lstStyle/>
            <a:p>
              <a:pPr algn="ctr">
                <a:lnSpc>
                  <a:spcPts val="21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6292" y="2196847"/>
            <a:ext cx="13575416" cy="7670110"/>
          </a:xfrm>
          <a:custGeom>
            <a:avLst/>
            <a:gdLst/>
            <a:ahLst/>
            <a:cxnLst/>
            <a:rect l="l" t="t" r="r" b="b"/>
            <a:pathLst>
              <a:path w="13575416" h="7670110">
                <a:moveTo>
                  <a:pt x="0" y="0"/>
                </a:moveTo>
                <a:lnTo>
                  <a:pt x="13575416" y="0"/>
                </a:lnTo>
                <a:lnTo>
                  <a:pt x="13575416" y="7670110"/>
                </a:lnTo>
                <a:lnTo>
                  <a:pt x="0" y="7670110"/>
                </a:lnTo>
                <a:lnTo>
                  <a:pt x="0" y="0"/>
                </a:lnTo>
                <a:close/>
              </a:path>
            </a:pathLst>
          </a:custGeom>
          <a:blipFill>
            <a:blip r:embed="rId2"/>
            <a:stretch>
              <a:fillRect/>
            </a:stretch>
          </a:blipFill>
        </p:spPr>
      </p:sp>
      <p:sp>
        <p:nvSpPr>
          <p:cNvPr id="3" name="TextBox 3"/>
          <p:cNvSpPr txBox="1"/>
          <p:nvPr/>
        </p:nvSpPr>
        <p:spPr>
          <a:xfrm>
            <a:off x="6348677" y="255914"/>
            <a:ext cx="5590646"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Bold"/>
                <a:ea typeface="Times New Roman Bold"/>
                <a:cs typeface="Times New Roman Bold"/>
                <a:sym typeface="Times New Roman Bold"/>
              </a:rPr>
              <a:t>Key Insights</a:t>
            </a:r>
          </a:p>
        </p:txBody>
      </p:sp>
      <p:sp>
        <p:nvSpPr>
          <p:cNvPr id="4" name="TextBox 4"/>
          <p:cNvSpPr txBox="1"/>
          <p:nvPr/>
        </p:nvSpPr>
        <p:spPr>
          <a:xfrm>
            <a:off x="2098033" y="1317891"/>
            <a:ext cx="3794075" cy="581025"/>
          </a:xfrm>
          <a:prstGeom prst="rect">
            <a:avLst/>
          </a:prstGeom>
        </p:spPr>
        <p:txBody>
          <a:bodyPr lIns="0" tIns="0" rIns="0" bIns="0" rtlCol="0" anchor="t">
            <a:spAutoFit/>
          </a:bodyPr>
          <a:lstStyle/>
          <a:p>
            <a:pPr algn="ctr">
              <a:lnSpc>
                <a:spcPts val="4200"/>
              </a:lnSpc>
              <a:spcBef>
                <a:spcPct val="0"/>
              </a:spcBef>
            </a:pPr>
            <a:r>
              <a:rPr lang="en-US" sz="3000" b="1">
                <a:solidFill>
                  <a:srgbClr val="3E67C8"/>
                </a:solidFill>
                <a:latin typeface="Times New Roman Bold"/>
                <a:ea typeface="Times New Roman Bold"/>
                <a:cs typeface="Times New Roman Bold"/>
                <a:sym typeface="Times New Roman Bold"/>
              </a:rPr>
              <a:t>1. Cash-Credit Paradox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2278741" y="2154686"/>
            <a:ext cx="13730517" cy="7740579"/>
          </a:xfrm>
          <a:custGeom>
            <a:avLst/>
            <a:gdLst/>
            <a:ahLst/>
            <a:cxnLst/>
            <a:rect l="l" t="t" r="r" b="b"/>
            <a:pathLst>
              <a:path w="13730517" h="7740579">
                <a:moveTo>
                  <a:pt x="0" y="0"/>
                </a:moveTo>
                <a:lnTo>
                  <a:pt x="13730518" y="0"/>
                </a:lnTo>
                <a:lnTo>
                  <a:pt x="13730518" y="7740580"/>
                </a:lnTo>
                <a:lnTo>
                  <a:pt x="0" y="7740580"/>
                </a:lnTo>
                <a:lnTo>
                  <a:pt x="0" y="0"/>
                </a:lnTo>
                <a:close/>
              </a:path>
            </a:pathLst>
          </a:custGeom>
          <a:blipFill>
            <a:blip r:embed="rId3"/>
            <a:stretch>
              <a:fillRect/>
            </a:stretch>
          </a:blipFill>
        </p:spPr>
      </p:sp>
      <p:sp>
        <p:nvSpPr>
          <p:cNvPr id="4" name="TextBox 4"/>
          <p:cNvSpPr txBox="1"/>
          <p:nvPr/>
        </p:nvSpPr>
        <p:spPr>
          <a:xfrm>
            <a:off x="6348677" y="255914"/>
            <a:ext cx="5590646"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Bold"/>
                <a:ea typeface="Times New Roman Bold"/>
                <a:cs typeface="Times New Roman Bold"/>
                <a:sym typeface="Times New Roman Bold"/>
              </a:rPr>
              <a:t>Key Insights</a:t>
            </a:r>
          </a:p>
        </p:txBody>
      </p:sp>
      <p:sp>
        <p:nvSpPr>
          <p:cNvPr id="5" name="TextBox 5"/>
          <p:cNvSpPr txBox="1"/>
          <p:nvPr/>
        </p:nvSpPr>
        <p:spPr>
          <a:xfrm>
            <a:off x="2092576" y="1296811"/>
            <a:ext cx="4029075" cy="581025"/>
          </a:xfrm>
          <a:prstGeom prst="rect">
            <a:avLst/>
          </a:prstGeom>
        </p:spPr>
        <p:txBody>
          <a:bodyPr lIns="0" tIns="0" rIns="0" bIns="0" rtlCol="0" anchor="t">
            <a:spAutoFit/>
          </a:bodyPr>
          <a:lstStyle/>
          <a:p>
            <a:pPr algn="ctr">
              <a:lnSpc>
                <a:spcPts val="4200"/>
              </a:lnSpc>
              <a:spcBef>
                <a:spcPct val="0"/>
              </a:spcBef>
            </a:pPr>
            <a:r>
              <a:rPr lang="en-US" sz="3000" b="1">
                <a:solidFill>
                  <a:srgbClr val="3E67C8"/>
                </a:solidFill>
                <a:latin typeface="Times New Roman Bold"/>
                <a:ea typeface="Times New Roman Bold"/>
                <a:cs typeface="Times New Roman Bold"/>
                <a:sym typeface="Times New Roman Bold"/>
              </a:rPr>
              <a:t>2. Digital vs. Cash Divide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2284060" y="2141104"/>
            <a:ext cx="13719881" cy="7734583"/>
          </a:xfrm>
          <a:custGeom>
            <a:avLst/>
            <a:gdLst/>
            <a:ahLst/>
            <a:cxnLst/>
            <a:rect l="l" t="t" r="r" b="b"/>
            <a:pathLst>
              <a:path w="13719881" h="7734583">
                <a:moveTo>
                  <a:pt x="0" y="0"/>
                </a:moveTo>
                <a:lnTo>
                  <a:pt x="13719880" y="0"/>
                </a:lnTo>
                <a:lnTo>
                  <a:pt x="13719880" y="7734583"/>
                </a:lnTo>
                <a:lnTo>
                  <a:pt x="0" y="7734583"/>
                </a:lnTo>
                <a:lnTo>
                  <a:pt x="0" y="0"/>
                </a:lnTo>
                <a:close/>
              </a:path>
            </a:pathLst>
          </a:custGeom>
          <a:blipFill>
            <a:blip r:embed="rId3"/>
            <a:stretch>
              <a:fillRect/>
            </a:stretch>
          </a:blipFill>
        </p:spPr>
      </p:sp>
      <p:sp>
        <p:nvSpPr>
          <p:cNvPr id="4" name="TextBox 4"/>
          <p:cNvSpPr txBox="1"/>
          <p:nvPr/>
        </p:nvSpPr>
        <p:spPr>
          <a:xfrm>
            <a:off x="6348677" y="255914"/>
            <a:ext cx="5590646"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Bold"/>
                <a:ea typeface="Times New Roman Bold"/>
                <a:cs typeface="Times New Roman Bold"/>
                <a:sym typeface="Times New Roman Bold"/>
              </a:rPr>
              <a:t>Key Insights</a:t>
            </a:r>
          </a:p>
        </p:txBody>
      </p:sp>
      <p:sp>
        <p:nvSpPr>
          <p:cNvPr id="5" name="TextBox 5"/>
          <p:cNvSpPr txBox="1"/>
          <p:nvPr/>
        </p:nvSpPr>
        <p:spPr>
          <a:xfrm>
            <a:off x="1721310" y="1311178"/>
            <a:ext cx="6348677" cy="1114425"/>
          </a:xfrm>
          <a:prstGeom prst="rect">
            <a:avLst/>
          </a:prstGeom>
        </p:spPr>
        <p:txBody>
          <a:bodyPr lIns="0" tIns="0" rIns="0" bIns="0" rtlCol="0" anchor="t">
            <a:spAutoFit/>
          </a:bodyPr>
          <a:lstStyle/>
          <a:p>
            <a:pPr algn="ctr">
              <a:lnSpc>
                <a:spcPts val="4200"/>
              </a:lnSpc>
            </a:pPr>
            <a:r>
              <a:rPr lang="en-US" sz="3000" b="1">
                <a:solidFill>
                  <a:srgbClr val="3E67C8"/>
                </a:solidFill>
                <a:latin typeface="Times New Roman Bold"/>
                <a:ea typeface="Times New Roman Bold"/>
                <a:cs typeface="Times New Roman Bold"/>
                <a:sym typeface="Times New Roman Bold"/>
              </a:rPr>
              <a:t>3. Financial Resilience and Security</a:t>
            </a:r>
          </a:p>
          <a:p>
            <a:pPr algn="ctr">
              <a:lnSpc>
                <a:spcPts val="4200"/>
              </a:lnSpc>
              <a:spcBef>
                <a:spcPct val="0"/>
              </a:spcBef>
            </a:pPr>
            <a:endParaRPr lang="en-US" sz="3000" b="1">
              <a:solidFill>
                <a:srgbClr val="3E67C8"/>
              </a:solidFill>
              <a:latin typeface="Times New Roman Bold"/>
              <a:ea typeface="Times New Roman Bold"/>
              <a:cs typeface="Times New Roman Bold"/>
              <a:sym typeface="Times New Roma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TextBox 3"/>
          <p:cNvSpPr txBox="1"/>
          <p:nvPr/>
        </p:nvSpPr>
        <p:spPr>
          <a:xfrm>
            <a:off x="4643133" y="551036"/>
            <a:ext cx="9299412"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Semi-Bold"/>
                <a:ea typeface="Times New Roman Semi-Bold"/>
                <a:cs typeface="Times New Roman Semi-Bold"/>
                <a:sym typeface="Times New Roman Semi-Bold"/>
              </a:rPr>
              <a:t>Summary of Findings</a:t>
            </a:r>
          </a:p>
        </p:txBody>
      </p:sp>
      <p:sp>
        <p:nvSpPr>
          <p:cNvPr id="4" name="Freeform 4"/>
          <p:cNvSpPr/>
          <p:nvPr/>
        </p:nvSpPr>
        <p:spPr>
          <a:xfrm>
            <a:off x="869417" y="1947625"/>
            <a:ext cx="16389883" cy="7658545"/>
          </a:xfrm>
          <a:custGeom>
            <a:avLst/>
            <a:gdLst/>
            <a:ahLst/>
            <a:cxnLst/>
            <a:rect l="l" t="t" r="r" b="b"/>
            <a:pathLst>
              <a:path w="16389883" h="7658545">
                <a:moveTo>
                  <a:pt x="0" y="0"/>
                </a:moveTo>
                <a:lnTo>
                  <a:pt x="16389883" y="0"/>
                </a:lnTo>
                <a:lnTo>
                  <a:pt x="16389883" y="7658546"/>
                </a:lnTo>
                <a:lnTo>
                  <a:pt x="0" y="7658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803865" y="3010355"/>
            <a:ext cx="5483004" cy="5245488"/>
          </a:xfrm>
          <a:prstGeom prst="rect">
            <a:avLst/>
          </a:prstGeom>
        </p:spPr>
        <p:txBody>
          <a:bodyPr lIns="0" tIns="0" rIns="0" bIns="0" rtlCol="0" anchor="t">
            <a:spAutoFit/>
          </a:bodyPr>
          <a:lstStyle/>
          <a:p>
            <a:pPr algn="ctr">
              <a:lnSpc>
                <a:spcPts val="10128"/>
              </a:lnSpc>
              <a:spcBef>
                <a:spcPct val="0"/>
              </a:spcBef>
            </a:pPr>
            <a:r>
              <a:rPr lang="en-US" sz="7234" b="1">
                <a:solidFill>
                  <a:srgbClr val="FFFFFF"/>
                </a:solidFill>
                <a:latin typeface="Times New Roman Bold"/>
                <a:ea typeface="Times New Roman Bold"/>
                <a:cs typeface="Times New Roman Bold"/>
                <a:sym typeface="Times New Roman Bold"/>
              </a:rPr>
              <a:t>Cash vs. Digital Banking Adoption</a:t>
            </a:r>
          </a:p>
        </p:txBody>
      </p:sp>
      <p:sp>
        <p:nvSpPr>
          <p:cNvPr id="6" name="TextBox 6"/>
          <p:cNvSpPr txBox="1"/>
          <p:nvPr/>
        </p:nvSpPr>
        <p:spPr>
          <a:xfrm>
            <a:off x="9064359" y="2603581"/>
            <a:ext cx="7939876" cy="1148084"/>
          </a:xfrm>
          <a:prstGeom prst="rect">
            <a:avLst/>
          </a:prstGeom>
        </p:spPr>
        <p:txBody>
          <a:bodyPr lIns="0" tIns="0" rIns="0" bIns="0" rtlCol="0" anchor="t">
            <a:spAutoFit/>
          </a:bodyPr>
          <a:lstStyle/>
          <a:p>
            <a:pPr algn="ctr">
              <a:lnSpc>
                <a:spcPts val="2869"/>
              </a:lnSpc>
              <a:spcBef>
                <a:spcPct val="0"/>
              </a:spcBef>
            </a:pPr>
            <a:r>
              <a:rPr lang="en-US" sz="2049" b="1">
                <a:solidFill>
                  <a:srgbClr val="FFFFFF"/>
                </a:solidFill>
                <a:latin typeface="Times New Roman Medium"/>
                <a:ea typeface="Times New Roman Medium"/>
                <a:cs typeface="Times New Roman Medium"/>
                <a:sym typeface="Times New Roman Medium"/>
              </a:rPr>
              <a:t>73.2% of financially included individuals still rely on cash, despite 64.9% using digital payments at least once. This shows a strong cash dependence.</a:t>
            </a:r>
          </a:p>
        </p:txBody>
      </p:sp>
      <p:sp>
        <p:nvSpPr>
          <p:cNvPr id="7" name="TextBox 7"/>
          <p:cNvSpPr txBox="1"/>
          <p:nvPr/>
        </p:nvSpPr>
        <p:spPr>
          <a:xfrm>
            <a:off x="9292839" y="5022720"/>
            <a:ext cx="7482916" cy="1881509"/>
          </a:xfrm>
          <a:prstGeom prst="rect">
            <a:avLst/>
          </a:prstGeom>
        </p:spPr>
        <p:txBody>
          <a:bodyPr lIns="0" tIns="0" rIns="0" bIns="0" rtlCol="0" anchor="t">
            <a:spAutoFit/>
          </a:bodyPr>
          <a:lstStyle/>
          <a:p>
            <a:pPr algn="ctr">
              <a:lnSpc>
                <a:spcPts val="2869"/>
              </a:lnSpc>
              <a:spcBef>
                <a:spcPct val="0"/>
              </a:spcBef>
            </a:pPr>
            <a:r>
              <a:rPr lang="en-US" sz="2049" b="1">
                <a:solidFill>
                  <a:srgbClr val="FFFFFF"/>
                </a:solidFill>
                <a:latin typeface="Times New Roman Medium"/>
                <a:ea typeface="Times New Roman Medium"/>
                <a:cs typeface="Times New Roman Medium"/>
                <a:sym typeface="Times New Roman Medium"/>
              </a:rPr>
              <a:t>Lack of trust (reported by 38.7%), low financial literacy (42.5% of respondents with only primary education), and economic constraints (52.1% of the lowest-income group) are major reasons for avoiding digital payments.</a:t>
            </a:r>
          </a:p>
          <a:p>
            <a:pPr algn="ctr">
              <a:lnSpc>
                <a:spcPts val="2869"/>
              </a:lnSpc>
              <a:spcBef>
                <a:spcPct val="0"/>
              </a:spcBef>
            </a:pPr>
            <a:endParaRPr lang="en-US" sz="2049" b="1">
              <a:solidFill>
                <a:srgbClr val="FFFFFF"/>
              </a:solidFill>
              <a:latin typeface="Times New Roman Medium"/>
              <a:ea typeface="Times New Roman Medium"/>
              <a:cs typeface="Times New Roman Medium"/>
              <a:sym typeface="Times New Roman Medium"/>
            </a:endParaRPr>
          </a:p>
        </p:txBody>
      </p:sp>
      <p:sp>
        <p:nvSpPr>
          <p:cNvPr id="8" name="TextBox 8"/>
          <p:cNvSpPr txBox="1"/>
          <p:nvPr/>
        </p:nvSpPr>
        <p:spPr>
          <a:xfrm>
            <a:off x="9418847" y="7663939"/>
            <a:ext cx="7230900" cy="1148084"/>
          </a:xfrm>
          <a:prstGeom prst="rect">
            <a:avLst/>
          </a:prstGeom>
        </p:spPr>
        <p:txBody>
          <a:bodyPr lIns="0" tIns="0" rIns="0" bIns="0" rtlCol="0" anchor="t">
            <a:spAutoFit/>
          </a:bodyPr>
          <a:lstStyle/>
          <a:p>
            <a:pPr algn="ctr">
              <a:lnSpc>
                <a:spcPts val="2869"/>
              </a:lnSpc>
              <a:spcBef>
                <a:spcPct val="0"/>
              </a:spcBef>
            </a:pPr>
            <a:r>
              <a:rPr lang="en-US" sz="2049" b="1">
                <a:solidFill>
                  <a:srgbClr val="FFFFFF"/>
                </a:solidFill>
                <a:latin typeface="Times New Roman Medium"/>
                <a:ea typeface="Times New Roman Medium"/>
                <a:cs typeface="Times New Roman Medium"/>
                <a:sym typeface="Times New Roman Medium"/>
              </a:rPr>
              <a:t>Digital payment adoption is highest among higher-income individuals (89.4%), males (68.2%), and urban regions (74.6%), while rural areas lag behind at 58.3%.</a:t>
            </a:r>
          </a:p>
        </p:txBody>
      </p:sp>
      <p:sp>
        <p:nvSpPr>
          <p:cNvPr id="9" name="Freeform 9"/>
          <p:cNvSpPr/>
          <p:nvPr/>
        </p:nvSpPr>
        <p:spPr>
          <a:xfrm>
            <a:off x="-4949133" y="-514177"/>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5">
              <a:alphaModFix amt="32999"/>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TextBox 3"/>
          <p:cNvSpPr txBox="1"/>
          <p:nvPr/>
        </p:nvSpPr>
        <p:spPr>
          <a:xfrm>
            <a:off x="4643133" y="551036"/>
            <a:ext cx="9299412"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Semi-Bold"/>
                <a:ea typeface="Times New Roman Semi-Bold"/>
                <a:cs typeface="Times New Roman Semi-Bold"/>
                <a:sym typeface="Times New Roman Semi-Bold"/>
              </a:rPr>
              <a:t>Summary of Findings</a:t>
            </a:r>
          </a:p>
        </p:txBody>
      </p:sp>
      <p:sp>
        <p:nvSpPr>
          <p:cNvPr id="4" name="Freeform 4"/>
          <p:cNvSpPr/>
          <p:nvPr/>
        </p:nvSpPr>
        <p:spPr>
          <a:xfrm>
            <a:off x="869417" y="1947625"/>
            <a:ext cx="16389883" cy="7658545"/>
          </a:xfrm>
          <a:custGeom>
            <a:avLst/>
            <a:gdLst/>
            <a:ahLst/>
            <a:cxnLst/>
            <a:rect l="l" t="t" r="r" b="b"/>
            <a:pathLst>
              <a:path w="16389883" h="7658545">
                <a:moveTo>
                  <a:pt x="0" y="0"/>
                </a:moveTo>
                <a:lnTo>
                  <a:pt x="16389883" y="0"/>
                </a:lnTo>
                <a:lnTo>
                  <a:pt x="16389883" y="7658546"/>
                </a:lnTo>
                <a:lnTo>
                  <a:pt x="0" y="7658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901631" y="3653524"/>
            <a:ext cx="5483004" cy="3959613"/>
          </a:xfrm>
          <a:prstGeom prst="rect">
            <a:avLst/>
          </a:prstGeom>
        </p:spPr>
        <p:txBody>
          <a:bodyPr lIns="0" tIns="0" rIns="0" bIns="0" rtlCol="0" anchor="t">
            <a:spAutoFit/>
          </a:bodyPr>
          <a:lstStyle/>
          <a:p>
            <a:pPr algn="ctr">
              <a:lnSpc>
                <a:spcPts val="10128"/>
              </a:lnSpc>
              <a:spcBef>
                <a:spcPct val="0"/>
              </a:spcBef>
            </a:pPr>
            <a:r>
              <a:rPr lang="en-US" sz="7234" b="1">
                <a:solidFill>
                  <a:srgbClr val="FFFFFF"/>
                </a:solidFill>
                <a:latin typeface="Times New Roman Bold"/>
                <a:ea typeface="Times New Roman Bold"/>
                <a:cs typeface="Times New Roman Bold"/>
                <a:sym typeface="Times New Roman Bold"/>
              </a:rPr>
              <a:t>The Credit Access Illusion</a:t>
            </a:r>
          </a:p>
        </p:txBody>
      </p:sp>
      <p:sp>
        <p:nvSpPr>
          <p:cNvPr id="6" name="TextBox 6"/>
          <p:cNvSpPr txBox="1"/>
          <p:nvPr/>
        </p:nvSpPr>
        <p:spPr>
          <a:xfrm>
            <a:off x="9064359" y="2603581"/>
            <a:ext cx="7939876" cy="1148084"/>
          </a:xfrm>
          <a:prstGeom prst="rect">
            <a:avLst/>
          </a:prstGeom>
        </p:spPr>
        <p:txBody>
          <a:bodyPr lIns="0" tIns="0" rIns="0" bIns="0" rtlCol="0" anchor="t">
            <a:spAutoFit/>
          </a:bodyPr>
          <a:lstStyle/>
          <a:p>
            <a:pPr algn="ctr">
              <a:lnSpc>
                <a:spcPts val="2869"/>
              </a:lnSpc>
              <a:spcBef>
                <a:spcPct val="0"/>
              </a:spcBef>
            </a:pPr>
            <a:r>
              <a:rPr lang="en-US" sz="2049" b="1">
                <a:solidFill>
                  <a:srgbClr val="FFFFFF"/>
                </a:solidFill>
                <a:latin typeface="Times New Roman Medium"/>
                <a:ea typeface="Times New Roman Medium"/>
                <a:cs typeface="Times New Roman Medium"/>
                <a:sym typeface="Times New Roman Medium"/>
              </a:rPr>
              <a:t>While 70.9% have a bank account, only 24.3% have taken a formal loan, proving that account ownership does not directly lead to better credit access.</a:t>
            </a:r>
          </a:p>
        </p:txBody>
      </p:sp>
      <p:sp>
        <p:nvSpPr>
          <p:cNvPr id="7" name="TextBox 7"/>
          <p:cNvSpPr txBox="1"/>
          <p:nvPr/>
        </p:nvSpPr>
        <p:spPr>
          <a:xfrm>
            <a:off x="9292839" y="5057775"/>
            <a:ext cx="7482916" cy="1871984"/>
          </a:xfrm>
          <a:prstGeom prst="rect">
            <a:avLst/>
          </a:prstGeom>
        </p:spPr>
        <p:txBody>
          <a:bodyPr lIns="0" tIns="0" rIns="0" bIns="0" rtlCol="0" anchor="t">
            <a:spAutoFit/>
          </a:bodyPr>
          <a:lstStyle/>
          <a:p>
            <a:pPr algn="ctr">
              <a:lnSpc>
                <a:spcPts val="2869"/>
              </a:lnSpc>
            </a:pPr>
            <a:r>
              <a:rPr lang="en-US" sz="2049" b="1">
                <a:solidFill>
                  <a:srgbClr val="FFFFFF"/>
                </a:solidFill>
                <a:latin typeface="Times New Roman Medium"/>
                <a:ea typeface="Times New Roman Medium"/>
                <a:cs typeface="Times New Roman Medium"/>
                <a:sym typeface="Times New Roman Medium"/>
              </a:rPr>
              <a:t>56.7% of borrowers prefer informal lending from friends and family due to easier access and no strict eligibility criteria, whereas only 15.2% get bank loans.</a:t>
            </a:r>
          </a:p>
          <a:p>
            <a:pPr algn="ctr">
              <a:lnSpc>
                <a:spcPts val="2869"/>
              </a:lnSpc>
            </a:pPr>
            <a:endParaRPr lang="en-US" sz="2049" b="1">
              <a:solidFill>
                <a:srgbClr val="FFFFFF"/>
              </a:solidFill>
              <a:latin typeface="Times New Roman Medium"/>
              <a:ea typeface="Times New Roman Medium"/>
              <a:cs typeface="Times New Roman Medium"/>
              <a:sym typeface="Times New Roman Medium"/>
            </a:endParaRPr>
          </a:p>
          <a:p>
            <a:pPr algn="ctr">
              <a:lnSpc>
                <a:spcPts val="2869"/>
              </a:lnSpc>
              <a:spcBef>
                <a:spcPct val="0"/>
              </a:spcBef>
            </a:pPr>
            <a:endParaRPr lang="en-US" sz="2049" b="1">
              <a:solidFill>
                <a:srgbClr val="FFFFFF"/>
              </a:solidFill>
              <a:latin typeface="Times New Roman Medium"/>
              <a:ea typeface="Times New Roman Medium"/>
              <a:cs typeface="Times New Roman Medium"/>
              <a:sym typeface="Times New Roman Medium"/>
            </a:endParaRPr>
          </a:p>
        </p:txBody>
      </p:sp>
      <p:sp>
        <p:nvSpPr>
          <p:cNvPr id="8" name="TextBox 8"/>
          <p:cNvSpPr txBox="1"/>
          <p:nvPr/>
        </p:nvSpPr>
        <p:spPr>
          <a:xfrm>
            <a:off x="9418847" y="7913879"/>
            <a:ext cx="7230900" cy="776609"/>
          </a:xfrm>
          <a:prstGeom prst="rect">
            <a:avLst/>
          </a:prstGeom>
        </p:spPr>
        <p:txBody>
          <a:bodyPr lIns="0" tIns="0" rIns="0" bIns="0" rtlCol="0" anchor="t">
            <a:spAutoFit/>
          </a:bodyPr>
          <a:lstStyle/>
          <a:p>
            <a:pPr algn="ctr">
              <a:lnSpc>
                <a:spcPts val="2869"/>
              </a:lnSpc>
              <a:spcBef>
                <a:spcPct val="0"/>
              </a:spcBef>
            </a:pPr>
            <a:r>
              <a:rPr lang="en-US" sz="2049" b="1">
                <a:solidFill>
                  <a:srgbClr val="FFFFFF"/>
                </a:solidFill>
                <a:latin typeface="Times New Roman Medium"/>
                <a:ea typeface="Times New Roman Medium"/>
                <a:cs typeface="Times New Roman Medium"/>
                <a:sym typeface="Times New Roman Medium"/>
              </a:rPr>
              <a:t>Key barriers include high-interest rates (47.6% cited this issue), lack of collateral (39.8%), and documentation issues (28.4%).</a:t>
            </a:r>
          </a:p>
        </p:txBody>
      </p:sp>
      <p:sp>
        <p:nvSpPr>
          <p:cNvPr id="9" name="Freeform 9"/>
          <p:cNvSpPr/>
          <p:nvPr/>
        </p:nvSpPr>
        <p:spPr>
          <a:xfrm>
            <a:off x="-4949133" y="-514177"/>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5">
              <a:alphaModFix amt="32999"/>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TextBox 3"/>
          <p:cNvSpPr txBox="1"/>
          <p:nvPr/>
        </p:nvSpPr>
        <p:spPr>
          <a:xfrm>
            <a:off x="4643133" y="551036"/>
            <a:ext cx="9299412" cy="1031528"/>
          </a:xfrm>
          <a:prstGeom prst="rect">
            <a:avLst/>
          </a:prstGeom>
        </p:spPr>
        <p:txBody>
          <a:bodyPr lIns="0" tIns="0" rIns="0" bIns="0" rtlCol="0" anchor="t">
            <a:spAutoFit/>
          </a:bodyPr>
          <a:lstStyle/>
          <a:p>
            <a:pPr algn="l">
              <a:lnSpc>
                <a:spcPts val="6523"/>
              </a:lnSpc>
            </a:pPr>
            <a:r>
              <a:rPr lang="en-US" sz="7329" b="1">
                <a:solidFill>
                  <a:srgbClr val="3E67C8"/>
                </a:solidFill>
                <a:latin typeface="Times New Roman Semi-Bold"/>
                <a:ea typeface="Times New Roman Semi-Bold"/>
                <a:cs typeface="Times New Roman Semi-Bold"/>
                <a:sym typeface="Times New Roman Semi-Bold"/>
              </a:rPr>
              <a:t>Summary of Findings</a:t>
            </a:r>
          </a:p>
        </p:txBody>
      </p:sp>
      <p:sp>
        <p:nvSpPr>
          <p:cNvPr id="4" name="Freeform 4"/>
          <p:cNvSpPr/>
          <p:nvPr/>
        </p:nvSpPr>
        <p:spPr>
          <a:xfrm>
            <a:off x="869417" y="1947625"/>
            <a:ext cx="16389883" cy="7658545"/>
          </a:xfrm>
          <a:custGeom>
            <a:avLst/>
            <a:gdLst/>
            <a:ahLst/>
            <a:cxnLst/>
            <a:rect l="l" t="t" r="r" b="b"/>
            <a:pathLst>
              <a:path w="16389883" h="7658545">
                <a:moveTo>
                  <a:pt x="0" y="0"/>
                </a:moveTo>
                <a:lnTo>
                  <a:pt x="16389883" y="0"/>
                </a:lnTo>
                <a:lnTo>
                  <a:pt x="16389883" y="7658546"/>
                </a:lnTo>
                <a:lnTo>
                  <a:pt x="0" y="7658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803865" y="3010355"/>
            <a:ext cx="5483004" cy="5245488"/>
          </a:xfrm>
          <a:prstGeom prst="rect">
            <a:avLst/>
          </a:prstGeom>
        </p:spPr>
        <p:txBody>
          <a:bodyPr lIns="0" tIns="0" rIns="0" bIns="0" rtlCol="0" anchor="t">
            <a:spAutoFit/>
          </a:bodyPr>
          <a:lstStyle/>
          <a:p>
            <a:pPr algn="ctr">
              <a:lnSpc>
                <a:spcPts val="10128"/>
              </a:lnSpc>
              <a:spcBef>
                <a:spcPct val="0"/>
              </a:spcBef>
            </a:pPr>
            <a:r>
              <a:rPr lang="en-US" sz="7234" b="1">
                <a:solidFill>
                  <a:srgbClr val="FFFFFF"/>
                </a:solidFill>
                <a:latin typeface="Times New Roman Bold"/>
                <a:ea typeface="Times New Roman Bold"/>
                <a:cs typeface="Times New Roman Bold"/>
                <a:sym typeface="Times New Roman Bold"/>
              </a:rPr>
              <a:t>Financial Security &amp; Economic Resilience</a:t>
            </a:r>
          </a:p>
        </p:txBody>
      </p:sp>
      <p:sp>
        <p:nvSpPr>
          <p:cNvPr id="6" name="TextBox 6"/>
          <p:cNvSpPr txBox="1"/>
          <p:nvPr/>
        </p:nvSpPr>
        <p:spPr>
          <a:xfrm>
            <a:off x="9064359" y="2603581"/>
            <a:ext cx="7939876" cy="1871984"/>
          </a:xfrm>
          <a:prstGeom prst="rect">
            <a:avLst/>
          </a:prstGeom>
        </p:spPr>
        <p:txBody>
          <a:bodyPr lIns="0" tIns="0" rIns="0" bIns="0" rtlCol="0" anchor="t">
            <a:spAutoFit/>
          </a:bodyPr>
          <a:lstStyle/>
          <a:p>
            <a:pPr algn="ctr">
              <a:lnSpc>
                <a:spcPts val="2869"/>
              </a:lnSpc>
            </a:pPr>
            <a:r>
              <a:rPr lang="en-US" sz="2049" b="1">
                <a:solidFill>
                  <a:srgbClr val="FFFFFF"/>
                </a:solidFill>
                <a:latin typeface="Times New Roman Medium"/>
                <a:ea typeface="Times New Roman Medium"/>
                <a:cs typeface="Times New Roman Medium"/>
                <a:sym typeface="Times New Roman Medium"/>
              </a:rPr>
              <a:t>People with savings accounts (68.9%) are 3.2 times less likely to depend on cash or informal borrowing, reducing financial vulnerability.</a:t>
            </a:r>
          </a:p>
          <a:p>
            <a:pPr algn="ctr">
              <a:lnSpc>
                <a:spcPts val="2869"/>
              </a:lnSpc>
            </a:pPr>
            <a:endParaRPr lang="en-US" sz="2049" b="1">
              <a:solidFill>
                <a:srgbClr val="FFFFFF"/>
              </a:solidFill>
              <a:latin typeface="Times New Roman Medium"/>
              <a:ea typeface="Times New Roman Medium"/>
              <a:cs typeface="Times New Roman Medium"/>
              <a:sym typeface="Times New Roman Medium"/>
            </a:endParaRPr>
          </a:p>
          <a:p>
            <a:pPr algn="ctr">
              <a:lnSpc>
                <a:spcPts val="2869"/>
              </a:lnSpc>
              <a:spcBef>
                <a:spcPct val="0"/>
              </a:spcBef>
            </a:pPr>
            <a:endParaRPr lang="en-US" sz="2049" b="1">
              <a:solidFill>
                <a:srgbClr val="FFFFFF"/>
              </a:solidFill>
              <a:latin typeface="Times New Roman Medium"/>
              <a:ea typeface="Times New Roman Medium"/>
              <a:cs typeface="Times New Roman Medium"/>
              <a:sym typeface="Times New Roman Medium"/>
            </a:endParaRPr>
          </a:p>
        </p:txBody>
      </p:sp>
      <p:sp>
        <p:nvSpPr>
          <p:cNvPr id="7" name="TextBox 7"/>
          <p:cNvSpPr txBox="1"/>
          <p:nvPr/>
        </p:nvSpPr>
        <p:spPr>
          <a:xfrm>
            <a:off x="9292839" y="5022720"/>
            <a:ext cx="7482916" cy="1871984"/>
          </a:xfrm>
          <a:prstGeom prst="rect">
            <a:avLst/>
          </a:prstGeom>
        </p:spPr>
        <p:txBody>
          <a:bodyPr lIns="0" tIns="0" rIns="0" bIns="0" rtlCol="0" anchor="t">
            <a:spAutoFit/>
          </a:bodyPr>
          <a:lstStyle/>
          <a:p>
            <a:pPr algn="ctr">
              <a:lnSpc>
                <a:spcPts val="2869"/>
              </a:lnSpc>
            </a:pPr>
            <a:r>
              <a:rPr lang="en-US" sz="2049" b="1">
                <a:solidFill>
                  <a:srgbClr val="FFFFFF"/>
                </a:solidFill>
                <a:latin typeface="Times New Roman Medium"/>
                <a:ea typeface="Times New Roman Medium"/>
                <a:cs typeface="Times New Roman Medium"/>
                <a:sym typeface="Times New Roman Medium"/>
              </a:rPr>
              <a:t>Government transfers (received by 31.5%) and remittances (received by 23.8%) significantly boost financial stability, with 78.4% of transfer recipients having a bank account.</a:t>
            </a:r>
          </a:p>
          <a:p>
            <a:pPr algn="ctr">
              <a:lnSpc>
                <a:spcPts val="2869"/>
              </a:lnSpc>
            </a:pPr>
            <a:endParaRPr lang="en-US" sz="2049" b="1">
              <a:solidFill>
                <a:srgbClr val="FFFFFF"/>
              </a:solidFill>
              <a:latin typeface="Times New Roman Medium"/>
              <a:ea typeface="Times New Roman Medium"/>
              <a:cs typeface="Times New Roman Medium"/>
              <a:sym typeface="Times New Roman Medium"/>
            </a:endParaRPr>
          </a:p>
          <a:p>
            <a:pPr algn="ctr">
              <a:lnSpc>
                <a:spcPts val="2869"/>
              </a:lnSpc>
              <a:spcBef>
                <a:spcPct val="0"/>
              </a:spcBef>
            </a:pPr>
            <a:endParaRPr lang="en-US" sz="2049" b="1">
              <a:solidFill>
                <a:srgbClr val="FFFFFF"/>
              </a:solidFill>
              <a:latin typeface="Times New Roman Medium"/>
              <a:ea typeface="Times New Roman Medium"/>
              <a:cs typeface="Times New Roman Medium"/>
              <a:sym typeface="Times New Roman Medium"/>
            </a:endParaRPr>
          </a:p>
        </p:txBody>
      </p:sp>
      <p:sp>
        <p:nvSpPr>
          <p:cNvPr id="8" name="TextBox 8"/>
          <p:cNvSpPr txBox="1"/>
          <p:nvPr/>
        </p:nvSpPr>
        <p:spPr>
          <a:xfrm>
            <a:off x="9418847" y="7663939"/>
            <a:ext cx="7230900" cy="1871984"/>
          </a:xfrm>
          <a:prstGeom prst="rect">
            <a:avLst/>
          </a:prstGeom>
        </p:spPr>
        <p:txBody>
          <a:bodyPr lIns="0" tIns="0" rIns="0" bIns="0" rtlCol="0" anchor="t">
            <a:spAutoFit/>
          </a:bodyPr>
          <a:lstStyle/>
          <a:p>
            <a:pPr algn="ctr">
              <a:lnSpc>
                <a:spcPts val="2869"/>
              </a:lnSpc>
            </a:pPr>
            <a:r>
              <a:rPr lang="en-US" sz="2049" b="1">
                <a:solidFill>
                  <a:srgbClr val="FFFFFF"/>
                </a:solidFill>
                <a:latin typeface="Times New Roman Medium"/>
                <a:ea typeface="Times New Roman Medium"/>
                <a:cs typeface="Times New Roman Medium"/>
                <a:sym typeface="Times New Roman Medium"/>
              </a:rPr>
              <a:t>Those receiving digital wages (41.2% of employed individuals) are 2.7 times more likely to use formal financial services like savings and insurance.</a:t>
            </a:r>
          </a:p>
          <a:p>
            <a:pPr algn="ctr">
              <a:lnSpc>
                <a:spcPts val="2869"/>
              </a:lnSpc>
            </a:pPr>
            <a:endParaRPr lang="en-US" sz="2049" b="1">
              <a:solidFill>
                <a:srgbClr val="FFFFFF"/>
              </a:solidFill>
              <a:latin typeface="Times New Roman Medium"/>
              <a:ea typeface="Times New Roman Medium"/>
              <a:cs typeface="Times New Roman Medium"/>
              <a:sym typeface="Times New Roman Medium"/>
            </a:endParaRPr>
          </a:p>
          <a:p>
            <a:pPr algn="ctr">
              <a:lnSpc>
                <a:spcPts val="2869"/>
              </a:lnSpc>
              <a:spcBef>
                <a:spcPct val="0"/>
              </a:spcBef>
            </a:pPr>
            <a:endParaRPr lang="en-US" sz="2049" b="1">
              <a:solidFill>
                <a:srgbClr val="FFFFFF"/>
              </a:solidFill>
              <a:latin typeface="Times New Roman Medium"/>
              <a:ea typeface="Times New Roman Medium"/>
              <a:cs typeface="Times New Roman Medium"/>
              <a:sym typeface="Times New Roman Medium"/>
            </a:endParaRPr>
          </a:p>
        </p:txBody>
      </p:sp>
      <p:sp>
        <p:nvSpPr>
          <p:cNvPr id="9" name="Freeform 9"/>
          <p:cNvSpPr/>
          <p:nvPr/>
        </p:nvSpPr>
        <p:spPr>
          <a:xfrm>
            <a:off x="-4949133" y="-514177"/>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5">
              <a:alphaModFix amt="32999"/>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647</Words>
  <Application>Microsoft Office PowerPoint</Application>
  <PresentationFormat>Custom</PresentationFormat>
  <Paragraphs>69</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Times New Roman Ultra-Bold</vt:lpstr>
      <vt:lpstr>Poppins Semi-Bold</vt:lpstr>
      <vt:lpstr>Times New Roman Medium</vt:lpstr>
      <vt:lpstr>Times New Roman Bold</vt:lpstr>
      <vt:lpstr>Arial</vt:lpstr>
      <vt:lpstr>Times New Roman Semi-Bold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www.reallygreatsite.com</dc:title>
  <cp:lastModifiedBy>GIM</cp:lastModifiedBy>
  <cp:revision>2</cp:revision>
  <dcterms:created xsi:type="dcterms:W3CDTF">2006-08-16T00:00:00Z</dcterms:created>
  <dcterms:modified xsi:type="dcterms:W3CDTF">2025-02-15T11:45:56Z</dcterms:modified>
  <dc:identifier>DAGfKdJAHVU</dc:identifier>
</cp:coreProperties>
</file>